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981" r:id="rId2"/>
    <p:sldMasterId id="2147484012" r:id="rId3"/>
    <p:sldMasterId id="2147484029" r:id="rId4"/>
  </p:sldMasterIdLst>
  <p:notesMasterIdLst>
    <p:notesMasterId r:id="rId20"/>
  </p:notesMasterIdLst>
  <p:handoutMasterIdLst>
    <p:handoutMasterId r:id="rId21"/>
  </p:handoutMasterIdLst>
  <p:sldIdLst>
    <p:sldId id="838" r:id="rId5"/>
    <p:sldId id="1080" r:id="rId6"/>
    <p:sldId id="1082" r:id="rId7"/>
    <p:sldId id="1068" r:id="rId8"/>
    <p:sldId id="1069" r:id="rId9"/>
    <p:sldId id="1070" r:id="rId10"/>
    <p:sldId id="1071" r:id="rId11"/>
    <p:sldId id="1073" r:id="rId12"/>
    <p:sldId id="1074" r:id="rId13"/>
    <p:sldId id="1075" r:id="rId14"/>
    <p:sldId id="1083" r:id="rId15"/>
    <p:sldId id="1077" r:id="rId16"/>
    <p:sldId id="1086" r:id="rId17"/>
    <p:sldId id="1054" r:id="rId18"/>
    <p:sldId id="1053" r:id="rId19"/>
  </p:sldIdLst>
  <p:sldSz cx="9144000" cy="6858000" type="screen4x3"/>
  <p:notesSz cx="9601200" cy="7315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2F85"/>
    <a:srgbClr val="FFF753"/>
    <a:srgbClr val="0000FF"/>
    <a:srgbClr val="CC0000"/>
    <a:srgbClr val="336600"/>
    <a:srgbClr val="804000"/>
    <a:srgbClr val="FFFFCC"/>
    <a:srgbClr val="CC3300"/>
    <a:srgbClr val="333333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58" autoAdjust="0"/>
    <p:restoredTop sz="99577" autoAdjust="0"/>
  </p:normalViewPr>
  <p:slideViewPr>
    <p:cSldViewPr>
      <p:cViewPr>
        <p:scale>
          <a:sx n="100" d="100"/>
          <a:sy n="100" d="100"/>
        </p:scale>
        <p:origin x="1664" y="5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2304" y="-90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6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6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92CF09CE-F8C8-47C0-917A-93A248A29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68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latin typeface="Times" pitchFamily="1" charset="0"/>
              </a:defRPr>
            </a:lvl1pPr>
          </a:lstStyle>
          <a:p>
            <a:pPr>
              <a:defRPr/>
            </a:pPr>
            <a:fld id="{53291A97-5C87-4340-AA16-B21AD01AA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95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329051-1B5E-4D50-99A0-1C0E1D0EE312}" type="slidenum">
              <a:rPr lang="en-US" smtClean="0"/>
              <a:pPr/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8098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D89AEF45-7525-A149-9B2E-FCD3F4E00F5A}" type="slidenum">
              <a:rPr lang="en-US" smtClean="0">
                <a:solidFill>
                  <a:prstClr val="black"/>
                </a:solidFill>
                <a:latin typeface="Times" charset="0"/>
              </a:rPr>
              <a:pPr>
                <a:defRPr/>
              </a:pPr>
              <a:t>15</a:t>
            </a:fld>
            <a:endParaRPr lang="en-US" smtClean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2450"/>
            <a:ext cx="3646487" cy="2733675"/>
          </a:xfrm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728" y="3474278"/>
            <a:ext cx="7041746" cy="329221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794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961AC-F97D-4970-B93E-03F881075DFE}" type="slidenum">
              <a:rPr lang="en-US" smtClean="0"/>
              <a:pPr/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7724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961AC-F97D-4970-B93E-03F881075DFE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58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961AC-F97D-4970-B93E-03F881075DF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9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961AC-F97D-4970-B93E-03F881075DF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52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961AC-F97D-4970-B93E-03F881075DF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57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961AC-F97D-4970-B93E-03F881075DFE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0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961AC-F97D-4970-B93E-03F881075DF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958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961AC-F97D-4970-B93E-03F881075DF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39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jpeg"/><Relationship Id="rId5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jpeg"/><Relationship Id="rId5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jpeg"/><Relationship Id="rId5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-w-4-color-networ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114800"/>
            <a:ext cx="1417638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ornell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214438"/>
            <a:ext cx="1143000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762000" y="3276600"/>
            <a:ext cx="7620000" cy="762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38" descr="C:\Documents and Settings\Lukas\Desktop\Cornell_logo_new_image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152400"/>
            <a:ext cx="9858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733800"/>
            <a:ext cx="1293813" cy="85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4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65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4038600"/>
            <a:ext cx="42672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 26, 2010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September 24, 2010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5D6E5-F9F8-49EA-A600-2C7C567C1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Ashish Sabharwal           May 6,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8B449-F136-45B7-B921-534E15FD0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Ashish Sabharwal           May 6,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B3AC2-360A-491C-B285-492F5DA71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596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Ashish Sabharwal           May 6,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17160-21B0-4235-A215-BCB5BD93E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596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Ashish Sabharwal           May 6,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F7CA9-1693-431B-9ED4-9FB45028F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596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Ashish Sabharwal           May 6,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B9144-CDD2-4F4D-9F69-0FF04D728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596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28600" y="1143000"/>
            <a:ext cx="86106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Ashish Sabharwal           May 6,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AF128-2AE7-4DEB-9BF4-FC1A62C25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596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143000"/>
            <a:ext cx="86106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Ashish Sabharwal           May 6,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F90C9-CD88-44FA-B943-8A6642A98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-w-4-color-networ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1417638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ornell-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214438"/>
            <a:ext cx="11430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762000" y="3276600"/>
            <a:ext cx="7620000" cy="76200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38" descr="C:\Documents and Settings\Lukas\Desktop\Cornell_logo_new_image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52400"/>
            <a:ext cx="9858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33800"/>
            <a:ext cx="1293813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65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4038600"/>
            <a:ext cx="42672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fld id="{DA8721F8-4292-294C-8706-DECF8D42C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27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fld id="{47C76C1F-6661-164B-9D87-6BFC562D3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33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fld id="{AE031A26-55C8-474E-B06A-0570B0139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3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Ashish Sabharwal           May 6,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F32C8-D34E-490C-AB04-43A65F30D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fld id="{4F9BF5B0-3B17-4E42-BE8C-CC5F78541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53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fld id="{377AF56B-28D3-3648-ABBB-8402A5AE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1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fld id="{7E4D2725-CDC9-CD4C-932D-9C6C47C63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74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fld id="{FD51F3B7-0827-1C46-8FC4-1D31BD017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68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fld id="{BC0D21D5-400F-8E46-896E-B109BD302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24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fld id="{B1FF2956-8676-F540-9B38-24692FF5D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07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fld id="{0C95CF3F-44FA-1743-8ADD-FB8F5DF2F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698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fld id="{E3CBE79C-7E71-1046-B72E-908A29240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641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596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fld id="{833C4CCE-93BF-5449-9060-ED34964A2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60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596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fld id="{0EF05694-C0C8-C947-A29B-9597949B6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3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Ashish Sabharwal           May 6,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A4774-93A4-4CCF-A615-36662C1F7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596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fld id="{82BE5081-A7AC-0843-83A6-A3B1801FF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06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596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28600" y="1143000"/>
            <a:ext cx="86106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fld id="{01D3396D-1CF1-B04D-9C2F-19E5C38B0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357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596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143000"/>
            <a:ext cx="86106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ＭＳ Ｐゴシック" charset="0"/>
              </a:defRPr>
            </a:lvl1pPr>
          </a:lstStyle>
          <a:p>
            <a:pPr>
              <a:defRPr/>
            </a:pPr>
            <a:fld id="{638B5115-1290-0240-8148-5AB04DA85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730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-w-4-color-networ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114800"/>
            <a:ext cx="1417638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ornell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214438"/>
            <a:ext cx="1143000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762000" y="3276600"/>
            <a:ext cx="7620000" cy="762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38" descr="C:\Documents and Settings\Lukas\Desktop\Cornell_logo_new_image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152400"/>
            <a:ext cx="9858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733800"/>
            <a:ext cx="1293813" cy="85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4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65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4038600"/>
            <a:ext cx="42672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September 24, 2010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5D6E5-F9F8-49EA-A600-2C7C567C14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589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F32C8-D34E-490C-AB04-43A65F30D2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83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A4774-93A4-4CCF-A615-36662C1F7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56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33E93-7E47-4513-8EAE-CE9F26C6EB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925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DD8BA-7A12-446E-A74B-E5933442BE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44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D8F9-7F69-4925-8DB4-7C89E1B6CB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884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07B9C-BBD8-4580-BC01-966426B9A2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4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Ashish Sabharwal           May 6,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33E93-7E47-4513-8EAE-CE9F26C6E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C9107-CE17-47DA-AA71-181F0E91C6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780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E39F2-9347-48DB-902F-F356F269EE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850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8B449-F136-45B7-B921-534E15FD0C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5872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B3AC2-360A-491C-B285-492F5DA71B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474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596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17160-21B0-4235-A215-BCB5BD93E7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508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596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F7CA9-1693-431B-9ED4-9FB45028FB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347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596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B9144-CDD2-4F4D-9F69-0FF04D728C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854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596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28600" y="1143000"/>
            <a:ext cx="86106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AF128-2AE7-4DEB-9BF4-FC1A62C25E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303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596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143000"/>
            <a:ext cx="86106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Ashish Sabharwal           May 6,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F90C9-CD88-44FA-B943-8A6642A987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755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64F0B-D36D-E445-98E3-69D8FE7534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0838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Ashish Sabharwal           May 6, 2010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DD8BA-7A12-446E-A74B-E5933442B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CEEA5-0E53-BC4F-8538-86B3A46AFE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07577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3C90C-180F-9F4C-BB1A-86DB8ABA15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19810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8415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8415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01084-E273-1D4A-8F6B-7E37505AFC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40114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EAFFB-A171-E249-810C-9753F286A5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11032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CFD9D-F2C1-604C-9B5E-DA7EA60F7A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00813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A5B2B-B034-CA4A-80DD-66DB1D0464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44255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6902B-05B7-7D40-B14D-2E27B4F17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76517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01533-2057-3141-AD87-17998E231D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87153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02EC5-82A9-9D4B-B809-4884FA0D27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27971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1275" y="230188"/>
            <a:ext cx="1797050" cy="5726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6950" y="230188"/>
            <a:ext cx="5241925" cy="5726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18005-6A7F-F545-B801-B28BDD5418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37482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Ashish Sabharwal           May 6,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D8F9-7F69-4925-8DB4-7C89E1B6C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Ashish Sabharwal           May 6, 2010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07B9C-BBD8-4580-BC01-966426B9A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Ashish Sabharwal           May 6,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C9107-CE17-47DA-AA71-181F0E91C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Ashish Sabharwal           May 6,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E39F2-9347-48DB-902F-F356F269E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20" Type="http://schemas.openxmlformats.org/officeDocument/2006/relationships/image" Target="../media/image3.png"/><Relationship Id="rId10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2.xml"/><Relationship Id="rId17" Type="http://schemas.openxmlformats.org/officeDocument/2006/relationships/theme" Target="../theme/theme2.xml"/><Relationship Id="rId18" Type="http://schemas.openxmlformats.org/officeDocument/2006/relationships/image" Target="../media/image1.png"/><Relationship Id="rId19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1.xml"/><Relationship Id="rId20" Type="http://schemas.openxmlformats.org/officeDocument/2006/relationships/image" Target="../media/image3.png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<Relationship Id="rId17" Type="http://schemas.openxmlformats.org/officeDocument/2006/relationships/theme" Target="../theme/theme3.xml"/><Relationship Id="rId18" Type="http://schemas.openxmlformats.org/officeDocument/2006/relationships/image" Target="../media/image1.png"/><Relationship Id="rId19" Type="http://schemas.openxmlformats.org/officeDocument/2006/relationships/image" Target="../media/image2.jpeg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7559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dirty="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September 24, 2010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68DEC2AD-5E24-43A5-9667-8FEEC61FA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9" descr="cornell-logo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4800" y="6477000"/>
            <a:ext cx="8382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04800" y="914400"/>
            <a:ext cx="5029200" cy="762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40" name="Line 16"/>
          <p:cNvSpPr>
            <a:spLocks noChangeShapeType="1"/>
          </p:cNvSpPr>
          <p:nvPr userDrawn="1"/>
        </p:nvSpPr>
        <p:spPr bwMode="auto">
          <a:xfrm>
            <a:off x="5257800" y="952500"/>
            <a:ext cx="35814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4" name="Picture 17" descr="C:\Documents and Settings\Lukas\Desktop\Cornell_logo_new_image.jpg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458200" y="228600"/>
            <a:ext cx="4921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620000" y="257175"/>
            <a:ext cx="762000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7559675" cy="60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Feb 26, 2010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Ashish Sabharwal           March 1, 2010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0BC668F5-E546-814B-99E6-22ADF936DAD7}" type="slidenum">
              <a:rPr lang="en-US">
                <a:ea typeface="ＭＳ Ｐゴシック" charset="0"/>
              </a:rPr>
              <a:pPr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pic>
        <p:nvPicPr>
          <p:cNvPr id="15367" name="Picture 9" descr="cornell-logo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77000"/>
            <a:ext cx="8382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15"/>
          <p:cNvSpPr>
            <a:spLocks noChangeArrowheads="1"/>
          </p:cNvSpPr>
          <p:nvPr userDrawn="1"/>
        </p:nvSpPr>
        <p:spPr bwMode="auto">
          <a:xfrm>
            <a:off x="304800" y="914400"/>
            <a:ext cx="5029200" cy="76200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5369" name="Line 16"/>
          <p:cNvSpPr>
            <a:spLocks noChangeShapeType="1"/>
          </p:cNvSpPr>
          <p:nvPr userDrawn="1"/>
        </p:nvSpPr>
        <p:spPr bwMode="auto">
          <a:xfrm>
            <a:off x="5257800" y="952500"/>
            <a:ext cx="35814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1600" b="1">
              <a:solidFill>
                <a:srgbClr val="009999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5370" name="Picture 17" descr="C:\Documents and Settings\Lukas\Desktop\Cornell_logo_new_image.jpg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28600"/>
            <a:ext cx="4921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57175"/>
            <a:ext cx="762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36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7559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Feb 26,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dirty="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September 24, 2010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68DEC2AD-5E24-43A5-9667-8FEEC61FAC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9" descr="cornell-logo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4800" y="6477000"/>
            <a:ext cx="8382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04800" y="914400"/>
            <a:ext cx="5029200" cy="762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0" name="Line 16"/>
          <p:cNvSpPr>
            <a:spLocks noChangeShapeType="1"/>
          </p:cNvSpPr>
          <p:nvPr userDrawn="1"/>
        </p:nvSpPr>
        <p:spPr bwMode="auto">
          <a:xfrm>
            <a:off x="5257800" y="952500"/>
            <a:ext cx="35814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4" name="Picture 17" descr="C:\Documents and Settings\Lukas\Desktop\Cornell_logo_new_image.jpg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458200" y="228600"/>
            <a:ext cx="4921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620000" y="257175"/>
            <a:ext cx="762000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957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  <p:sldLayoutId id="2147484027" r:id="rId15"/>
    <p:sldLayoutId id="2147484028" r:id="rId1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 u="none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u="none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u="none" smtClean="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fld id="{0D96E3AD-7809-384A-B73F-4C249EF65666}" type="slidenum">
              <a:rPr lang="en-US">
                <a:solidFill>
                  <a:srgbClr val="000000"/>
                </a:solidFill>
                <a:ea typeface="ＭＳ Ｐゴシック" charset="0"/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0" y="1227138"/>
            <a:ext cx="9131300" cy="0"/>
          </a:xfrm>
          <a:prstGeom prst="line">
            <a:avLst/>
          </a:prstGeom>
          <a:noFill/>
          <a:ln w="25400">
            <a:solidFill>
              <a:srgbClr val="001F7E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 b="1" u="sng">
              <a:solidFill>
                <a:srgbClr val="063DE8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6950" y="230188"/>
            <a:ext cx="7191375" cy="90170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tx1"/>
            </a:outerShdw>
          </a:effectLst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841500"/>
            <a:ext cx="71628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408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transition>
    <p:wipe dir="r"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2400" b="1">
          <a:solidFill>
            <a:srgbClr val="063DE8"/>
          </a:solidFill>
          <a:latin typeface="+mn-lt"/>
          <a:ea typeface="ＭＳ Ｐゴシック" charset="0"/>
          <a:cs typeface="ＭＳ Ｐゴシック" charset="0"/>
        </a:defRPr>
      </a:lvl1pPr>
      <a:lvl2pPr marL="917575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rgbClr val="063DE8"/>
          </a:solidFill>
          <a:latin typeface="+mn-lt"/>
          <a:ea typeface="ＭＳ Ｐゴシック" charset="0"/>
        </a:defRPr>
      </a:lvl2pPr>
      <a:lvl3pPr marL="1260475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rgbClr val="063DE8"/>
          </a:solidFill>
          <a:latin typeface="+mn-lt"/>
          <a:ea typeface="ＭＳ Ｐゴシック" charset="0"/>
        </a:defRPr>
      </a:lvl3pPr>
      <a:lvl4pPr marL="1546225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+"/>
        <a:defRPr sz="1600" b="1">
          <a:solidFill>
            <a:srgbClr val="063DE8"/>
          </a:solidFill>
          <a:latin typeface="+mn-lt"/>
          <a:ea typeface="ＭＳ Ｐゴシック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  <a:ea typeface="ＭＳ Ｐゴシック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ctrTitle"/>
          </p:nvPr>
        </p:nvSpPr>
        <p:spPr>
          <a:xfrm>
            <a:off x="0" y="1"/>
            <a:ext cx="6096000" cy="1219199"/>
          </a:xfrm>
        </p:spPr>
        <p:txBody>
          <a:bodyPr/>
          <a:lstStyle/>
          <a:p>
            <a:pPr algn="ctr"/>
            <a:r>
              <a:rPr lang="en-US" sz="2400" b="1" cap="small" dirty="0" smtClean="0">
                <a:solidFill>
                  <a:schemeClr val="accent2">
                    <a:lumMod val="75000"/>
                  </a:schemeClr>
                </a:solidFill>
                <a:latin typeface="Times" pitchFamily="18" charset="0"/>
                <a:cs typeface="Times New Roman" pitchFamily="18" charset="0"/>
              </a:rPr>
              <a:t>Emergence of Intelligent Machines:</a:t>
            </a:r>
            <a:br>
              <a:rPr lang="en-US" sz="2400" b="1" cap="small" dirty="0" smtClean="0">
                <a:solidFill>
                  <a:schemeClr val="accent2">
                    <a:lumMod val="75000"/>
                  </a:schemeClr>
                </a:solidFill>
                <a:latin typeface="Times" pitchFamily="18" charset="0"/>
                <a:cs typeface="Times New Roman" pitchFamily="18" charset="0"/>
              </a:rPr>
            </a:br>
            <a:r>
              <a:rPr lang="en-US" sz="2400" b="1" cap="small" dirty="0" smtClean="0">
                <a:solidFill>
                  <a:schemeClr val="accent2">
                    <a:lumMod val="75000"/>
                  </a:schemeClr>
                </a:solidFill>
                <a:latin typeface="Times" pitchFamily="18" charset="0"/>
                <a:cs typeface="Times New Roman" pitchFamily="18" charset="0"/>
              </a:rPr>
              <a:t>Challenges and Opportunities</a:t>
            </a:r>
            <a:endParaRPr lang="en-US" sz="2400" b="1" cap="small" dirty="0">
              <a:solidFill>
                <a:schemeClr val="accent2">
                  <a:lumMod val="75000"/>
                </a:schemeClr>
              </a:solidFill>
              <a:latin typeface="Times" pitchFamily="18" charset="0"/>
              <a:cs typeface="Times New Roman" pitchFamily="18" charset="0"/>
            </a:endParaRPr>
          </a:p>
        </p:txBody>
      </p:sp>
      <p:sp>
        <p:nvSpPr>
          <p:cNvPr id="18435" name="Subtitle 6"/>
          <p:cNvSpPr>
            <a:spLocks noGrp="1"/>
          </p:cNvSpPr>
          <p:nvPr>
            <p:ph type="subTitle" idx="1"/>
          </p:nvPr>
        </p:nvSpPr>
        <p:spPr>
          <a:xfrm>
            <a:off x="3276600" y="3733800"/>
            <a:ext cx="4800600" cy="1295400"/>
          </a:xfrm>
        </p:spPr>
        <p:txBody>
          <a:bodyPr/>
          <a:lstStyle/>
          <a:p>
            <a:pPr>
              <a:tabLst>
                <a:tab pos="573088" algn="l"/>
              </a:tabLst>
            </a:pPr>
            <a:r>
              <a:rPr lang="en-US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Prof. Carla Gomes</a:t>
            </a:r>
          </a:p>
          <a:p>
            <a:pPr>
              <a:tabLst>
                <a:tab pos="573088" algn="l"/>
              </a:tabLst>
            </a:pPr>
            <a:r>
              <a:rPr lang="en-US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Prof. Bart Selman</a:t>
            </a:r>
          </a:p>
          <a:p>
            <a:pPr>
              <a:tabLst>
                <a:tab pos="573088" algn="l"/>
              </a:tabLst>
            </a:pPr>
            <a:r>
              <a:rPr lang="en-US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Cornell University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573088" algn="l"/>
              </a:tabLst>
            </a:pPr>
            <a:endParaRPr lang="en-US" dirty="0" smtClean="0"/>
          </a:p>
          <a:p>
            <a:pPr>
              <a:tabLst>
                <a:tab pos="573088" algn="l"/>
              </a:tabLst>
            </a:pPr>
            <a:endParaRPr lang="en-US" dirty="0" smtClean="0"/>
          </a:p>
          <a:p>
            <a:pPr>
              <a:tabLst>
                <a:tab pos="573088" algn="l"/>
              </a:tabLst>
            </a:pP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143000" y="1905000"/>
            <a:ext cx="7162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CS6700: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The Emergence of Intelligent Machines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1" y="0"/>
            <a:ext cx="5943599" cy="5334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  <a:latin typeface="Times" pitchFamily="18" charset="0"/>
              </a:rPr>
              <a:t>P</a:t>
            </a:r>
            <a:r>
              <a:rPr lang="en-US" sz="2800" dirty="0" smtClean="0">
                <a:solidFill>
                  <a:srgbClr val="FF0000"/>
                </a:solidFill>
                <a:latin typeface="Times" pitchFamily="18" charset="0"/>
              </a:rPr>
              <a:t>rogress, cont.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353066"/>
            <a:ext cx="1905000" cy="228600"/>
          </a:xfrm>
          <a:noFill/>
        </p:spPr>
        <p:txBody>
          <a:bodyPr/>
          <a:lstStyle/>
          <a:p>
            <a:fld id="{CC21D7EC-8966-44D1-BAB9-53C5C36BA6B6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0" y="609600"/>
            <a:ext cx="9144000" cy="666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--- crowd-sourced human data </a:t>
            </a:r>
            <a:r>
              <a:rPr lang="en-US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--- </a:t>
            </a:r>
            <a:r>
              <a:rPr lang="en-US" sz="2200" b="1" i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machines need to understand</a:t>
            </a:r>
          </a:p>
          <a:p>
            <a:pPr lvl="1" algn="l">
              <a:spcBef>
                <a:spcPts val="600"/>
              </a:spcBef>
            </a:pPr>
            <a:r>
              <a:rPr lang="en-US" sz="2200" b="1" i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our conceptualization of the world. </a:t>
            </a:r>
            <a:r>
              <a:rPr lang="en-US" sz="22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E.g. vision for self driving</a:t>
            </a:r>
          </a:p>
          <a:p>
            <a:pPr lvl="1" algn="l">
              <a:spcBef>
                <a:spcPts val="600"/>
              </a:spcBef>
            </a:pPr>
            <a:r>
              <a:rPr lang="en-US" sz="2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   cars trained on 100,000+ miles of labeled road data.</a:t>
            </a:r>
          </a:p>
          <a:p>
            <a:pPr lvl="1" algn="l">
              <a:spcBef>
                <a:spcPts val="600"/>
              </a:spcBef>
            </a:pPr>
            <a:endParaRPr lang="en-US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--- engineering teams (e.g. IBM’s Watson)</a:t>
            </a:r>
          </a:p>
          <a:p>
            <a:pPr lvl="1" algn="l">
              <a:spcBef>
                <a:spcPts val="600"/>
              </a:spcBef>
            </a:pPr>
            <a:r>
              <a:rPr lang="en-US" sz="22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strong commercial interests</a:t>
            </a:r>
          </a:p>
          <a:p>
            <a:pPr lvl="1" algn="l">
              <a:spcBef>
                <a:spcPts val="600"/>
              </a:spcBef>
            </a:pPr>
            <a:r>
              <a:rPr lang="en-US" sz="22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at a scale never seen before in our field</a:t>
            </a:r>
          </a:p>
          <a:p>
            <a:pPr lvl="1" algn="l">
              <a:spcBef>
                <a:spcPts val="600"/>
              </a:spcBef>
            </a:pPr>
            <a:endParaRPr lang="en-US" sz="2200" b="1" dirty="0" smtClean="0">
              <a:solidFill>
                <a:srgbClr val="2D2D8A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--- Investments </a:t>
            </a:r>
            <a:r>
              <a:rPr lang="en-US" sz="2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in AI systems are being scaled-up by an order </a:t>
            </a:r>
          </a:p>
          <a:p>
            <a:pPr lvl="1" algn="l">
              <a:spcBef>
                <a:spcPts val="600"/>
              </a:spcBef>
            </a:pPr>
            <a:r>
              <a:rPr lang="en-US" sz="2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of magnitude (to billions). </a:t>
            </a:r>
            <a:endParaRPr lang="en-US" sz="2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sz="22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, Facebook, </a:t>
            </a:r>
            <a:r>
              <a:rPr lang="en-US" sz="2200" b="1" dirty="0" err="1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Baidu</a:t>
            </a:r>
            <a:r>
              <a:rPr lang="en-US" sz="22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, IBM, </a:t>
            </a:r>
            <a:r>
              <a:rPr lang="en-US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en-US" sz="22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, Tesla etc. ($1B+) </a:t>
            </a:r>
            <a:endParaRPr lang="en-US" sz="2200" b="1" dirty="0" smtClean="0">
              <a:solidFill>
                <a:srgbClr val="2D2D8A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military ($19B proposed</a:t>
            </a:r>
            <a:r>
              <a:rPr lang="en-US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algn="l">
              <a:spcBef>
                <a:spcPts val="600"/>
              </a:spcBef>
            </a:pPr>
            <a:endParaRPr lang="en-US" sz="2200" b="1" dirty="0">
              <a:solidFill>
                <a:srgbClr val="2D2D8A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</a:pPr>
            <a:endParaRPr lang="en-US" sz="2200" b="1" dirty="0" smtClean="0">
              <a:solidFill>
                <a:srgbClr val="2D2D8A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</a:pPr>
            <a:endParaRPr lang="en-US" sz="2200" b="1" dirty="0">
              <a:solidFill>
                <a:srgbClr val="2D2D8A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95600" y="5791200"/>
            <a:ext cx="3124200" cy="846385"/>
          </a:xfrm>
          <a:prstGeom prst="rect">
            <a:avLst/>
          </a:prstGeom>
          <a:solidFill>
            <a:schemeClr val="accent5">
              <a:lumMod val="75000"/>
              <a:alpha val="66000"/>
            </a:schemeClr>
          </a:solidFill>
          <a:effectLst>
            <a:glow rad="101600">
              <a:schemeClr val="accent2">
                <a:lumMod val="40000"/>
                <a:lumOff val="60000"/>
                <a:alpha val="45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AI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arms race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9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353066"/>
            <a:ext cx="1905000" cy="228600"/>
          </a:xfrm>
          <a:noFill/>
        </p:spPr>
        <p:txBody>
          <a:bodyPr/>
          <a:lstStyle/>
          <a:p>
            <a:fld id="{CC21D7EC-8966-44D1-BAB9-53C5C36BA6B6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533400" y="1143000"/>
            <a:ext cx="8153400" cy="45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emergence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intelligent autonomous machines among us is expected to have a major impact on society.</a:t>
            </a:r>
          </a:p>
          <a:p>
            <a:pPr algn="l">
              <a:spcBef>
                <a:spcPts val="600"/>
              </a:spcBef>
            </a:pPr>
            <a:endParaRPr lang="en-US" sz="2200" b="1" i="1" dirty="0" smtClean="0">
              <a:solidFill>
                <a:srgbClr val="2D2D8A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US" sz="2200" b="1" i="1" dirty="0" smtClean="0">
                <a:solidFill>
                  <a:srgbClr val="239166"/>
                </a:solidFill>
                <a:latin typeface="Times New Roman" pitchFamily="18" charset="0"/>
                <a:cs typeface="Times New Roman" pitchFamily="18" charset="0"/>
              </a:rPr>
              <a:t>“Preparing for the Future of Artificial Intelligence”</a:t>
            </a:r>
          </a:p>
          <a:p>
            <a:pPr algn="l">
              <a:spcBef>
                <a:spcPts val="600"/>
              </a:spcBef>
            </a:pPr>
            <a:r>
              <a:rPr lang="en-US" sz="2200" b="1" i="1" dirty="0">
                <a:solidFill>
                  <a:srgbClr val="2391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smtClean="0">
                <a:solidFill>
                  <a:srgbClr val="239166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200" b="1" dirty="0" smtClean="0">
                <a:solidFill>
                  <a:srgbClr val="239166"/>
                </a:solidFill>
                <a:latin typeface="Times New Roman" pitchFamily="18" charset="0"/>
                <a:cs typeface="Times New Roman" pitchFamily="18" charset="0"/>
              </a:rPr>
              <a:t>White House Report, </a:t>
            </a:r>
          </a:p>
          <a:p>
            <a:pPr algn="l">
              <a:spcBef>
                <a:spcPts val="600"/>
              </a:spcBef>
            </a:pPr>
            <a:r>
              <a:rPr lang="en-US" sz="2200" b="1" dirty="0">
                <a:solidFill>
                  <a:srgbClr val="2391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239166"/>
                </a:solidFill>
                <a:latin typeface="Times New Roman" pitchFamily="18" charset="0"/>
                <a:cs typeface="Times New Roman" pitchFamily="18" charset="0"/>
              </a:rPr>
              <a:t>       Executive Office of the President, Oct. 2016</a:t>
            </a:r>
          </a:p>
          <a:p>
            <a:pPr algn="l">
              <a:spcBef>
                <a:spcPts val="600"/>
              </a:spcBef>
            </a:pPr>
            <a:endParaRPr lang="en-US" sz="2200" b="1" dirty="0">
              <a:solidFill>
                <a:srgbClr val="2D2D8A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US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Issues:</a:t>
            </a:r>
          </a:p>
          <a:p>
            <a:pPr algn="l">
              <a:spcBef>
                <a:spcPts val="600"/>
              </a:spcBef>
            </a:pPr>
            <a:r>
              <a:rPr lang="en-US" sz="22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    1) AI Safety &amp; Ethics (Short course this Spring!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CS4732</a:t>
            </a:r>
            <a:r>
              <a:rPr lang="en-US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>
              <a:spcBef>
                <a:spcPts val="600"/>
              </a:spcBef>
            </a:pPr>
            <a:r>
              <a:rPr lang="en-US" sz="22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    2) Who benefits?</a:t>
            </a:r>
          </a:p>
          <a:p>
            <a:pPr algn="l">
              <a:spcBef>
                <a:spcPts val="600"/>
              </a:spcBef>
            </a:pPr>
            <a:r>
              <a:rPr lang="en-US" sz="22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    3) Employment</a:t>
            </a:r>
            <a:endParaRPr lang="en-US" sz="2200" b="1" dirty="0">
              <a:solidFill>
                <a:srgbClr val="2D2D8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48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1" y="304800"/>
            <a:ext cx="5257799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latin typeface="Times" pitchFamily="18" charset="0"/>
              </a:rPr>
              <a:t>Next Phase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353066"/>
            <a:ext cx="1905000" cy="228600"/>
          </a:xfrm>
          <a:noFill/>
        </p:spPr>
        <p:txBody>
          <a:bodyPr/>
          <a:lstStyle/>
          <a:p>
            <a:fld id="{CC21D7EC-8966-44D1-BAB9-53C5C36BA6B6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228600" y="957352"/>
            <a:ext cx="624840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Further integration of </a:t>
            </a:r>
            <a:r>
              <a:rPr lang="en-US" sz="22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existing</a:t>
            </a:r>
            <a:r>
              <a:rPr lang="en-US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techniques --- perception, (deep) learning, inference, planning --- will be a game changer for AI systems.</a:t>
            </a:r>
          </a:p>
          <a:p>
            <a:pPr lvl="1" algn="l">
              <a:spcBef>
                <a:spcPts val="600"/>
              </a:spcBef>
            </a:pPr>
            <a:endParaRPr lang="en-US" sz="2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276600"/>
            <a:ext cx="3162300" cy="2060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0" y="3200400"/>
            <a:ext cx="289108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</a:rPr>
              <a:t>AlphaGo</a:t>
            </a:r>
            <a:r>
              <a:rPr lang="en-US" b="1" dirty="0" smtClean="0">
                <a:solidFill>
                  <a:srgbClr val="000000"/>
                </a:solidFill>
              </a:rPr>
              <a:t>: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Deep Learning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+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Reasoning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(Google/</a:t>
            </a:r>
            <a:r>
              <a:rPr lang="en-US" b="1" dirty="0" err="1" smtClean="0">
                <a:solidFill>
                  <a:srgbClr val="000000"/>
                </a:solidFill>
              </a:rPr>
              <a:t>Deepmind</a:t>
            </a:r>
            <a:r>
              <a:rPr lang="en-US" b="1" dirty="0" smtClean="0">
                <a:solidFill>
                  <a:srgbClr val="000000"/>
                </a:solidFill>
              </a:rPr>
              <a:t> 2016)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7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09501" y="196334"/>
            <a:ext cx="5257799" cy="533400"/>
          </a:xfrm>
        </p:spPr>
        <p:txBody>
          <a:bodyPr/>
          <a:lstStyle/>
          <a:p>
            <a:pPr lvl="1">
              <a:spcBef>
                <a:spcPts val="600"/>
              </a:spcBef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 Can’t Do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353066"/>
            <a:ext cx="1905000" cy="228600"/>
          </a:xfrm>
          <a:noFill/>
        </p:spPr>
        <p:txBody>
          <a:bodyPr/>
          <a:lstStyle/>
          <a:p>
            <a:fld id="{CC21D7EC-8966-44D1-BAB9-53C5C36BA6B6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-152400" y="1066800"/>
            <a:ext cx="8229600" cy="521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l">
              <a:spcBef>
                <a:spcPts val="600"/>
              </a:spcBef>
            </a:pPr>
            <a:r>
              <a:rPr lang="en-US" sz="24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--- Need deeper semantics</a:t>
            </a:r>
            <a:r>
              <a:rPr lang="en-US" sz="24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of natural language</a:t>
            </a:r>
          </a:p>
          <a:p>
            <a:pPr lvl="1" algn="l">
              <a:spcBef>
                <a:spcPts val="600"/>
              </a:spcBef>
            </a:pPr>
            <a:r>
              <a:rPr lang="en-US" sz="24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---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Commonsense knowledge and reasoning</a:t>
            </a:r>
          </a:p>
          <a:p>
            <a:pPr lvl="1" algn="l">
              <a:spcBef>
                <a:spcPts val="600"/>
              </a:spcBef>
            </a:pPr>
            <a:endParaRPr lang="en-US" sz="2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Example: </a:t>
            </a:r>
          </a:p>
          <a:p>
            <a:pPr lvl="1" algn="l">
              <a:spcBef>
                <a:spcPts val="600"/>
              </a:spcBef>
            </a:pPr>
            <a:r>
              <a:rPr lang="en-US" sz="22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The large ball crashed right through the </a:t>
            </a:r>
            <a:r>
              <a:rPr lang="en-US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table because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was made of Styrofoam.”</a:t>
            </a:r>
          </a:p>
          <a:p>
            <a:pPr lvl="1" algn="l">
              <a:spcBef>
                <a:spcPts val="600"/>
              </a:spcBef>
            </a:pPr>
            <a:r>
              <a:rPr lang="en-US" sz="2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was made of Styrofoam? The large </a:t>
            </a:r>
            <a:r>
              <a:rPr lang="en-US" sz="2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ball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the table</a:t>
            </a:r>
            <a:r>
              <a:rPr lang="en-US" sz="2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1" algn="l">
              <a:spcBef>
                <a:spcPts val="600"/>
              </a:spcBef>
            </a:pPr>
            <a:r>
              <a:rPr lang="en-US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(Oren </a:t>
            </a:r>
            <a:r>
              <a:rPr lang="en-US" sz="2000" b="1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Etzioni</a:t>
            </a:r>
            <a:r>
              <a:rPr lang="en-US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, Allen AI Institute)</a:t>
            </a:r>
          </a:p>
          <a:p>
            <a:pPr lvl="1" algn="l">
              <a:spcBef>
                <a:spcPts val="600"/>
              </a:spcBef>
            </a:pPr>
            <a:endParaRPr lang="en-US" sz="2000" b="1" dirty="0">
              <a:solidFill>
                <a:srgbClr val="2D2D8A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l">
              <a:spcBef>
                <a:spcPts val="0"/>
              </a:spcBef>
            </a:pPr>
            <a:r>
              <a:rPr lang="en-US" sz="24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Commonsense is </a:t>
            </a:r>
          </a:p>
          <a:p>
            <a:pPr marL="0" lvl="1" algn="l">
              <a:spcBef>
                <a:spcPts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needed to deal with </a:t>
            </a:r>
          </a:p>
          <a:p>
            <a:pPr marL="0" lvl="1" algn="l">
              <a:spcBef>
                <a:spcPts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unforeseen cases. </a:t>
            </a:r>
          </a:p>
          <a:p>
            <a:pPr marL="0" lvl="1" algn="l">
              <a:spcBef>
                <a:spcPts val="0"/>
              </a:spcBef>
            </a:pPr>
            <a:r>
              <a:rPr lang="en-US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      (i.e., cases not in training </a:t>
            </a:r>
          </a:p>
          <a:p>
            <a:pPr marL="0" lvl="1" algn="l">
              <a:spcBef>
                <a:spcPts val="0"/>
              </a:spcBef>
            </a:pPr>
            <a:r>
              <a:rPr lang="en-US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      data)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713082"/>
            <a:ext cx="4419600" cy="23885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824" y="6211669"/>
            <a:ext cx="8807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China Tesla crash --- consider how human driver handles this!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You Tube: </a:t>
            </a:r>
            <a:r>
              <a:rPr lang="en-US" dirty="0">
                <a:solidFill>
                  <a:srgbClr val="000000"/>
                </a:solidFill>
              </a:rPr>
              <a:t>Tesla crashes into an orange </a:t>
            </a:r>
            <a:r>
              <a:rPr lang="en-US" dirty="0" err="1">
                <a:solidFill>
                  <a:srgbClr val="000000"/>
                </a:solidFill>
              </a:rPr>
              <a:t>streetsweeper</a:t>
            </a:r>
            <a:r>
              <a:rPr lang="en-US" dirty="0">
                <a:solidFill>
                  <a:srgbClr val="000000"/>
                </a:solidFill>
              </a:rPr>
              <a:t> on Autopilot –Chinese Media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81000" y="1524000"/>
            <a:ext cx="5791200" cy="498902"/>
          </a:xfrm>
          <a:prstGeom prst="rect">
            <a:avLst/>
          </a:prstGeom>
          <a:solidFill>
            <a:schemeClr val="accent1">
              <a:alpha val="4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152400" y="4648200"/>
            <a:ext cx="3016224" cy="1635413"/>
          </a:xfrm>
          <a:prstGeom prst="roundRect">
            <a:avLst/>
          </a:prstGeom>
          <a:solidFill>
            <a:srgbClr val="00B05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3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1F3B7-0827-1C46-8FC4-1D31BD017D1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75385" y="2743200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See Non-Human Intelligence slides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47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fld id="{833818AB-E7AE-E147-BE28-54CCBF7D6629}" type="slidenum">
              <a:rPr lang="en-US" sz="1200">
                <a:solidFill>
                  <a:srgbClr val="000000"/>
                </a:solidFill>
              </a:rPr>
              <a:pPr/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11711" name="Oval 31"/>
          <p:cNvSpPr>
            <a:spLocks noChangeArrowheads="1"/>
          </p:cNvSpPr>
          <p:nvPr/>
        </p:nvSpPr>
        <p:spPr bwMode="auto">
          <a:xfrm>
            <a:off x="4419600" y="1066800"/>
            <a:ext cx="3581400" cy="480060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0965" name="Oval 2"/>
          <p:cNvSpPr>
            <a:spLocks noChangeArrowheads="1"/>
          </p:cNvSpPr>
          <p:nvPr/>
        </p:nvSpPr>
        <p:spPr bwMode="auto">
          <a:xfrm>
            <a:off x="4648200" y="1752600"/>
            <a:ext cx="3124200" cy="41148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340D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0966" name="Oval 3"/>
          <p:cNvSpPr>
            <a:spLocks noChangeArrowheads="1"/>
          </p:cNvSpPr>
          <p:nvPr/>
        </p:nvSpPr>
        <p:spPr bwMode="auto">
          <a:xfrm>
            <a:off x="5033963" y="2514600"/>
            <a:ext cx="2362200" cy="3355975"/>
          </a:xfrm>
          <a:prstGeom prst="ellipse">
            <a:avLst/>
          </a:prstGeom>
          <a:gradFill rotWithShape="1">
            <a:gsLst>
              <a:gs pos="0">
                <a:srgbClr val="804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0967" name="Oval 4"/>
          <p:cNvSpPr>
            <a:spLocks noChangeArrowheads="1"/>
          </p:cNvSpPr>
          <p:nvPr/>
        </p:nvSpPr>
        <p:spPr bwMode="auto">
          <a:xfrm>
            <a:off x="5257800" y="3200400"/>
            <a:ext cx="1905000" cy="2670175"/>
          </a:xfrm>
          <a:prstGeom prst="ellipse">
            <a:avLst/>
          </a:prstGeom>
          <a:gradFill rotWithShape="1">
            <a:gsLst>
              <a:gs pos="0">
                <a:srgbClr val="FFCC66"/>
              </a:gs>
              <a:gs pos="100000">
                <a:srgbClr val="41341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0968" name="Oval 5"/>
          <p:cNvSpPr>
            <a:spLocks noChangeArrowheads="1"/>
          </p:cNvSpPr>
          <p:nvPr/>
        </p:nvSpPr>
        <p:spPr bwMode="auto">
          <a:xfrm>
            <a:off x="5491163" y="3889375"/>
            <a:ext cx="1447800" cy="1981200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10100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0969" name="Oval 6"/>
          <p:cNvSpPr>
            <a:spLocks noChangeArrowheads="1"/>
          </p:cNvSpPr>
          <p:nvPr/>
        </p:nvSpPr>
        <p:spPr bwMode="auto">
          <a:xfrm>
            <a:off x="5795963" y="4575175"/>
            <a:ext cx="838200" cy="1295400"/>
          </a:xfrm>
          <a:prstGeom prst="ellipse">
            <a:avLst/>
          </a:prstGeom>
          <a:gradFill rotWithShape="1">
            <a:gsLst>
              <a:gs pos="0">
                <a:srgbClr val="336600"/>
              </a:gs>
              <a:gs pos="100000">
                <a:srgbClr val="1327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0970" name="Freeform 7"/>
          <p:cNvSpPr>
            <a:spLocks/>
          </p:cNvSpPr>
          <p:nvPr/>
        </p:nvSpPr>
        <p:spPr bwMode="auto">
          <a:xfrm>
            <a:off x="5715000" y="2667000"/>
            <a:ext cx="914400" cy="152400"/>
          </a:xfrm>
          <a:custGeom>
            <a:avLst/>
            <a:gdLst>
              <a:gd name="T0" fmla="*/ 0 w 768"/>
              <a:gd name="T1" fmla="*/ 0 h 96"/>
              <a:gd name="T2" fmla="*/ 2147483647 w 768"/>
              <a:gd name="T3" fmla="*/ 2147483647 h 96"/>
              <a:gd name="T4" fmla="*/ 2147483647 w 768"/>
              <a:gd name="T5" fmla="*/ 0 h 96"/>
              <a:gd name="T6" fmla="*/ 0 60000 65536"/>
              <a:gd name="T7" fmla="*/ 0 60000 65536"/>
              <a:gd name="T8" fmla="*/ 0 60000 65536"/>
              <a:gd name="T9" fmla="*/ 0 w 768"/>
              <a:gd name="T10" fmla="*/ 0 h 96"/>
              <a:gd name="T11" fmla="*/ 768 w 76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96">
                <a:moveTo>
                  <a:pt x="0" y="0"/>
                </a:moveTo>
                <a:cubicBezTo>
                  <a:pt x="128" y="48"/>
                  <a:pt x="256" y="96"/>
                  <a:pt x="384" y="96"/>
                </a:cubicBezTo>
                <a:cubicBezTo>
                  <a:pt x="512" y="96"/>
                  <a:pt x="640" y="48"/>
                  <a:pt x="768" y="0"/>
                </a:cubicBez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0971" name="Freeform 8"/>
          <p:cNvSpPr>
            <a:spLocks/>
          </p:cNvSpPr>
          <p:nvPr/>
        </p:nvSpPr>
        <p:spPr bwMode="auto">
          <a:xfrm>
            <a:off x="5562600" y="1981200"/>
            <a:ext cx="1371600" cy="101600"/>
          </a:xfrm>
          <a:custGeom>
            <a:avLst/>
            <a:gdLst>
              <a:gd name="T0" fmla="*/ 0 w 1200"/>
              <a:gd name="T1" fmla="*/ 0 h 144"/>
              <a:gd name="T2" fmla="*/ 2147483647 w 1200"/>
              <a:gd name="T3" fmla="*/ 2147483647 h 144"/>
              <a:gd name="T4" fmla="*/ 2147483647 w 1200"/>
              <a:gd name="T5" fmla="*/ 2147483647 h 144"/>
              <a:gd name="T6" fmla="*/ 2147483647 w 1200"/>
              <a:gd name="T7" fmla="*/ 2147483647 h 144"/>
              <a:gd name="T8" fmla="*/ 2147483647 w 1200"/>
              <a:gd name="T9" fmla="*/ 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144"/>
              <a:gd name="T17" fmla="*/ 1200 w 1200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144">
                <a:moveTo>
                  <a:pt x="0" y="0"/>
                </a:moveTo>
                <a:cubicBezTo>
                  <a:pt x="92" y="36"/>
                  <a:pt x="184" y="72"/>
                  <a:pt x="288" y="96"/>
                </a:cubicBezTo>
                <a:cubicBezTo>
                  <a:pt x="392" y="120"/>
                  <a:pt x="512" y="144"/>
                  <a:pt x="624" y="144"/>
                </a:cubicBezTo>
                <a:cubicBezTo>
                  <a:pt x="736" y="144"/>
                  <a:pt x="864" y="120"/>
                  <a:pt x="960" y="96"/>
                </a:cubicBezTo>
                <a:cubicBezTo>
                  <a:pt x="1056" y="72"/>
                  <a:pt x="1128" y="36"/>
                  <a:pt x="1200" y="0"/>
                </a:cubicBez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0972" name="Freeform 9"/>
          <p:cNvSpPr>
            <a:spLocks/>
          </p:cNvSpPr>
          <p:nvPr/>
        </p:nvSpPr>
        <p:spPr bwMode="auto">
          <a:xfrm>
            <a:off x="5795963" y="4052888"/>
            <a:ext cx="838200" cy="152400"/>
          </a:xfrm>
          <a:custGeom>
            <a:avLst/>
            <a:gdLst>
              <a:gd name="T0" fmla="*/ 0 w 528"/>
              <a:gd name="T1" fmla="*/ 0 h 96"/>
              <a:gd name="T2" fmla="*/ 2147483647 w 528"/>
              <a:gd name="T3" fmla="*/ 2147483647 h 96"/>
              <a:gd name="T4" fmla="*/ 2147483647 w 528"/>
              <a:gd name="T5" fmla="*/ 0 h 96"/>
              <a:gd name="T6" fmla="*/ 0 60000 65536"/>
              <a:gd name="T7" fmla="*/ 0 60000 65536"/>
              <a:gd name="T8" fmla="*/ 0 60000 65536"/>
              <a:gd name="T9" fmla="*/ 0 w 528"/>
              <a:gd name="T10" fmla="*/ 0 h 96"/>
              <a:gd name="T11" fmla="*/ 528 w 52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96">
                <a:moveTo>
                  <a:pt x="0" y="0"/>
                </a:moveTo>
                <a:cubicBezTo>
                  <a:pt x="100" y="48"/>
                  <a:pt x="200" y="96"/>
                  <a:pt x="288" y="96"/>
                </a:cubicBezTo>
                <a:cubicBezTo>
                  <a:pt x="376" y="96"/>
                  <a:pt x="452" y="48"/>
                  <a:pt x="52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0973" name="Freeform 10"/>
          <p:cNvSpPr>
            <a:spLocks/>
          </p:cNvSpPr>
          <p:nvPr/>
        </p:nvSpPr>
        <p:spPr bwMode="auto">
          <a:xfrm>
            <a:off x="5948363" y="4727575"/>
            <a:ext cx="533400" cy="76200"/>
          </a:xfrm>
          <a:custGeom>
            <a:avLst/>
            <a:gdLst>
              <a:gd name="T0" fmla="*/ 0 w 336"/>
              <a:gd name="T1" fmla="*/ 0 h 48"/>
              <a:gd name="T2" fmla="*/ 2147483647 w 336"/>
              <a:gd name="T3" fmla="*/ 2147483647 h 48"/>
              <a:gd name="T4" fmla="*/ 2147483647 w 336"/>
              <a:gd name="T5" fmla="*/ 0 h 48"/>
              <a:gd name="T6" fmla="*/ 0 60000 65536"/>
              <a:gd name="T7" fmla="*/ 0 60000 65536"/>
              <a:gd name="T8" fmla="*/ 0 60000 65536"/>
              <a:gd name="T9" fmla="*/ 0 w 336"/>
              <a:gd name="T10" fmla="*/ 0 h 48"/>
              <a:gd name="T11" fmla="*/ 336 w 336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0974" name="Text Box 11"/>
          <p:cNvSpPr txBox="1">
            <a:spLocks noChangeArrowheads="1"/>
          </p:cNvSpPr>
          <p:nvPr/>
        </p:nvSpPr>
        <p:spPr bwMode="auto">
          <a:xfrm>
            <a:off x="6032500" y="496887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en-US" b="1" smtClean="0">
                <a:solidFill>
                  <a:srgbClr val="FFFFFF"/>
                </a:solidFill>
                <a:cs typeface="ＭＳ Ｐゴシック" charset="0"/>
              </a:rPr>
              <a:t>P</a:t>
            </a:r>
          </a:p>
        </p:txBody>
      </p:sp>
      <p:sp>
        <p:nvSpPr>
          <p:cNvPr id="40975" name="Text Box 12"/>
          <p:cNvSpPr txBox="1">
            <a:spLocks noChangeArrowheads="1"/>
          </p:cNvSpPr>
          <p:nvPr/>
        </p:nvSpPr>
        <p:spPr bwMode="auto">
          <a:xfrm>
            <a:off x="5949950" y="4173538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en-US" b="1" smtClean="0">
                <a:solidFill>
                  <a:srgbClr val="000000"/>
                </a:solidFill>
                <a:cs typeface="ＭＳ Ｐゴシック" charset="0"/>
              </a:rPr>
              <a:t>NP</a:t>
            </a:r>
          </a:p>
        </p:txBody>
      </p:sp>
      <p:sp>
        <p:nvSpPr>
          <p:cNvPr id="40976" name="Text Box 13"/>
          <p:cNvSpPr txBox="1">
            <a:spLocks noChangeArrowheads="1"/>
          </p:cNvSpPr>
          <p:nvPr/>
        </p:nvSpPr>
        <p:spPr bwMode="auto">
          <a:xfrm>
            <a:off x="5791200" y="2819400"/>
            <a:ext cx="749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en-US" b="1" smtClean="0">
                <a:solidFill>
                  <a:srgbClr val="FFFFFF"/>
                </a:solidFill>
                <a:cs typeface="ＭＳ Ｐゴシック" charset="0"/>
              </a:rPr>
              <a:t>P^#P</a:t>
            </a:r>
          </a:p>
        </p:txBody>
      </p:sp>
      <p:sp>
        <p:nvSpPr>
          <p:cNvPr id="40977" name="Text Box 14"/>
          <p:cNvSpPr txBox="1">
            <a:spLocks noChangeArrowheads="1"/>
          </p:cNvSpPr>
          <p:nvPr/>
        </p:nvSpPr>
        <p:spPr bwMode="auto">
          <a:xfrm>
            <a:off x="5638800" y="2071688"/>
            <a:ext cx="1123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en-US" b="1" smtClean="0">
                <a:solidFill>
                  <a:srgbClr val="FFFFFF"/>
                </a:solidFill>
                <a:cs typeface="ＭＳ Ｐゴシック" charset="0"/>
              </a:rPr>
              <a:t>PSPACE</a:t>
            </a:r>
          </a:p>
        </p:txBody>
      </p:sp>
      <p:sp>
        <p:nvSpPr>
          <p:cNvPr id="40978" name="Text Box 15"/>
          <p:cNvSpPr txBox="1">
            <a:spLocks noChangeArrowheads="1"/>
          </p:cNvSpPr>
          <p:nvPr/>
        </p:nvSpPr>
        <p:spPr bwMode="auto">
          <a:xfrm>
            <a:off x="461963" y="3686175"/>
            <a:ext cx="278447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en-US" b="1" dirty="0" smtClean="0">
                <a:solidFill>
                  <a:srgbClr val="333399"/>
                </a:solidFill>
                <a:cs typeface="ＭＳ Ｐゴシック" charset="0"/>
              </a:rPr>
              <a:t>NP-complete</a:t>
            </a:r>
            <a:r>
              <a:rPr lang="en-US" dirty="0" smtClean="0">
                <a:solidFill>
                  <a:srgbClr val="000000"/>
                </a:solidFill>
                <a:cs typeface="ＭＳ Ｐゴシック" charset="0"/>
              </a:rPr>
              <a:t>:</a:t>
            </a:r>
          </a:p>
          <a:p>
            <a:pPr algn="l">
              <a:spcBef>
                <a:spcPct val="0"/>
              </a:spcBef>
              <a:defRPr/>
            </a:pPr>
            <a:r>
              <a:rPr lang="en-US" dirty="0" smtClean="0">
                <a:solidFill>
                  <a:srgbClr val="000000"/>
                </a:solidFill>
                <a:cs typeface="ＭＳ Ｐゴシック" charset="0"/>
              </a:rPr>
              <a:t>   </a:t>
            </a:r>
            <a:r>
              <a:rPr lang="en-US" sz="1600" b="1" u="sng" dirty="0" smtClean="0">
                <a:solidFill>
                  <a:srgbClr val="804000"/>
                </a:solidFill>
                <a:cs typeface="ＭＳ Ｐゴシック" charset="0"/>
              </a:rPr>
              <a:t>SAT</a:t>
            </a:r>
            <a:r>
              <a:rPr lang="en-US" sz="1600" dirty="0" smtClean="0">
                <a:solidFill>
                  <a:srgbClr val="000000"/>
                </a:solidFill>
                <a:cs typeface="ＭＳ Ｐゴシック" charset="0"/>
              </a:rPr>
              <a:t>, </a:t>
            </a:r>
            <a:r>
              <a:rPr lang="en-US" sz="1600" b="1" i="1" dirty="0" smtClean="0">
                <a:solidFill>
                  <a:srgbClr val="FF0000"/>
                </a:solidFill>
                <a:cs typeface="ＭＳ Ｐゴシック" charset="0"/>
              </a:rPr>
              <a:t>propositional</a:t>
            </a:r>
          </a:p>
          <a:p>
            <a:pPr algn="l">
              <a:spcBef>
                <a:spcPct val="0"/>
              </a:spcBef>
              <a:defRPr/>
            </a:pPr>
            <a:r>
              <a:rPr lang="en-US" sz="1600" b="1" i="1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sz="1600" b="1" i="1" dirty="0" smtClean="0">
                <a:solidFill>
                  <a:srgbClr val="FF0000"/>
                </a:solidFill>
                <a:cs typeface="ＭＳ Ｐゴシック" charset="0"/>
              </a:rPr>
              <a:t>  reasoning</a:t>
            </a:r>
            <a:r>
              <a:rPr lang="en-US" sz="1600" dirty="0" smtClean="0">
                <a:solidFill>
                  <a:srgbClr val="000000"/>
                </a:solidFill>
                <a:cs typeface="ＭＳ Ｐゴシック" charset="0"/>
              </a:rPr>
              <a:t>, scheduling,</a:t>
            </a:r>
            <a:br>
              <a:rPr lang="en-US" sz="1600" dirty="0" smtClean="0">
                <a:solidFill>
                  <a:srgbClr val="000000"/>
                </a:solidFill>
                <a:cs typeface="ＭＳ Ｐゴシック" charset="0"/>
              </a:rPr>
            </a:br>
            <a:r>
              <a:rPr lang="en-US" sz="1600" dirty="0" smtClean="0">
                <a:solidFill>
                  <a:srgbClr val="000000"/>
                </a:solidFill>
                <a:cs typeface="ＭＳ Ｐゴシック" charset="0"/>
              </a:rPr>
              <a:t>   graph coloring, puzzles, …</a:t>
            </a:r>
          </a:p>
        </p:txBody>
      </p:sp>
      <p:sp>
        <p:nvSpPr>
          <p:cNvPr id="40979" name="Line 16"/>
          <p:cNvSpPr>
            <a:spLocks noChangeShapeType="1"/>
          </p:cNvSpPr>
          <p:nvPr/>
        </p:nvSpPr>
        <p:spPr bwMode="auto">
          <a:xfrm>
            <a:off x="2286000" y="3962400"/>
            <a:ext cx="3886200" cy="76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0980" name="Text Box 17"/>
          <p:cNvSpPr txBox="1">
            <a:spLocks noChangeArrowheads="1"/>
          </p:cNvSpPr>
          <p:nvPr/>
        </p:nvSpPr>
        <p:spPr bwMode="auto">
          <a:xfrm>
            <a:off x="461963" y="1752600"/>
            <a:ext cx="311943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en-US" b="1" dirty="0" smtClean="0">
                <a:solidFill>
                  <a:srgbClr val="333399"/>
                </a:solidFill>
                <a:cs typeface="ＭＳ Ｐゴシック" charset="0"/>
              </a:rPr>
              <a:t>PSPACE-complete</a:t>
            </a:r>
            <a:r>
              <a:rPr lang="en-US" dirty="0" smtClean="0">
                <a:solidFill>
                  <a:srgbClr val="000000"/>
                </a:solidFill>
                <a:cs typeface="ＭＳ Ｐゴシック" charset="0"/>
              </a:rPr>
              <a:t>:</a:t>
            </a:r>
          </a:p>
          <a:p>
            <a:pPr algn="l">
              <a:spcBef>
                <a:spcPct val="0"/>
              </a:spcBef>
              <a:defRPr/>
            </a:pPr>
            <a:r>
              <a:rPr lang="en-US" dirty="0" smtClean="0">
                <a:solidFill>
                  <a:srgbClr val="000000"/>
                </a:solidFill>
                <a:cs typeface="ＭＳ Ｐゴシック" charset="0"/>
              </a:rPr>
              <a:t>   </a:t>
            </a:r>
            <a:r>
              <a:rPr lang="en-US" sz="1600" dirty="0" smtClean="0">
                <a:solidFill>
                  <a:srgbClr val="804000"/>
                </a:solidFill>
                <a:cs typeface="ＭＳ Ｐゴシック" charset="0"/>
              </a:rPr>
              <a:t>QBF</a:t>
            </a:r>
            <a:r>
              <a:rPr lang="en-US" sz="1600" dirty="0" smtClean="0">
                <a:solidFill>
                  <a:srgbClr val="000000"/>
                </a:solidFill>
                <a:cs typeface="ＭＳ Ｐゴシック" charset="0"/>
              </a:rPr>
              <a:t>, </a:t>
            </a:r>
            <a:r>
              <a:rPr lang="en-US" sz="1600" b="1" i="1" dirty="0" smtClean="0">
                <a:solidFill>
                  <a:srgbClr val="FF0000"/>
                </a:solidFill>
                <a:cs typeface="ＭＳ Ｐゴシック" charset="0"/>
              </a:rPr>
              <a:t>planning</a:t>
            </a:r>
            <a:r>
              <a:rPr lang="en-US" sz="1600" dirty="0" smtClean="0">
                <a:solidFill>
                  <a:srgbClr val="000000"/>
                </a:solidFill>
                <a:cs typeface="ＭＳ Ｐゴシック" charset="0"/>
              </a:rPr>
              <a:t>, chess (bounded), …</a:t>
            </a:r>
            <a:endParaRPr lang="en-US" dirty="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40981" name="Line 18"/>
          <p:cNvSpPr>
            <a:spLocks noChangeShapeType="1"/>
          </p:cNvSpPr>
          <p:nvPr/>
        </p:nvSpPr>
        <p:spPr bwMode="auto">
          <a:xfrm flipV="1">
            <a:off x="2819400" y="1905000"/>
            <a:ext cx="3276600" cy="152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0982" name="Text Box 19"/>
          <p:cNvSpPr txBox="1">
            <a:spLocks noChangeArrowheads="1"/>
          </p:cNvSpPr>
          <p:nvPr/>
        </p:nvSpPr>
        <p:spPr bwMode="auto">
          <a:xfrm>
            <a:off x="461963" y="990600"/>
            <a:ext cx="254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en-US" smtClean="0">
                <a:solidFill>
                  <a:srgbClr val="333399"/>
                </a:solidFill>
                <a:cs typeface="ＭＳ Ｐゴシック" charset="0"/>
              </a:rPr>
              <a:t>EXP-complete</a:t>
            </a:r>
            <a:r>
              <a:rPr lang="en-US" smtClean="0">
                <a:solidFill>
                  <a:srgbClr val="000000"/>
                </a:solidFill>
                <a:cs typeface="ＭＳ Ｐゴシック" charset="0"/>
              </a:rPr>
              <a:t>:</a:t>
            </a:r>
          </a:p>
          <a:p>
            <a:pPr algn="l">
              <a:spcBef>
                <a:spcPct val="0"/>
              </a:spcBef>
              <a:defRPr/>
            </a:pPr>
            <a:r>
              <a:rPr lang="en-US" smtClean="0">
                <a:solidFill>
                  <a:srgbClr val="000000"/>
                </a:solidFill>
                <a:cs typeface="ＭＳ Ｐゴシック" charset="0"/>
              </a:rPr>
              <a:t>   </a:t>
            </a:r>
            <a:r>
              <a:rPr lang="en-US" sz="1600" smtClean="0">
                <a:solidFill>
                  <a:srgbClr val="000000"/>
                </a:solidFill>
                <a:cs typeface="ＭＳ Ｐゴシック" charset="0"/>
              </a:rPr>
              <a:t>games like Go, …</a:t>
            </a:r>
          </a:p>
        </p:txBody>
      </p:sp>
      <p:sp>
        <p:nvSpPr>
          <p:cNvPr id="40983" name="Line 20"/>
          <p:cNvSpPr>
            <a:spLocks noChangeShapeType="1"/>
          </p:cNvSpPr>
          <p:nvPr/>
        </p:nvSpPr>
        <p:spPr bwMode="auto">
          <a:xfrm flipV="1">
            <a:off x="2667000" y="1219200"/>
            <a:ext cx="3429000" cy="76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0984" name="Text Box 21"/>
          <p:cNvSpPr txBox="1">
            <a:spLocks noChangeArrowheads="1"/>
          </p:cNvSpPr>
          <p:nvPr/>
        </p:nvSpPr>
        <p:spPr bwMode="auto">
          <a:xfrm>
            <a:off x="461963" y="4692650"/>
            <a:ext cx="1774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en-US" smtClean="0">
                <a:solidFill>
                  <a:srgbClr val="333399"/>
                </a:solidFill>
                <a:cs typeface="ＭＳ Ｐゴシック" charset="0"/>
              </a:rPr>
              <a:t>P-complete</a:t>
            </a:r>
            <a:r>
              <a:rPr lang="en-US" smtClean="0">
                <a:solidFill>
                  <a:srgbClr val="000000"/>
                </a:solidFill>
                <a:cs typeface="ＭＳ Ｐゴシック" charset="0"/>
              </a:rPr>
              <a:t>:</a:t>
            </a:r>
          </a:p>
          <a:p>
            <a:pPr algn="l">
              <a:spcBef>
                <a:spcPct val="0"/>
              </a:spcBef>
              <a:defRPr/>
            </a:pPr>
            <a:r>
              <a:rPr lang="en-US" smtClean="0">
                <a:solidFill>
                  <a:srgbClr val="000000"/>
                </a:solidFill>
                <a:cs typeface="ＭＳ Ｐゴシック" charset="0"/>
              </a:rPr>
              <a:t>   </a:t>
            </a:r>
            <a:r>
              <a:rPr lang="en-US" sz="1600" smtClean="0">
                <a:solidFill>
                  <a:srgbClr val="000000"/>
                </a:solidFill>
                <a:cs typeface="ＭＳ Ｐゴシック" charset="0"/>
              </a:rPr>
              <a:t>circuit-value, …</a:t>
            </a:r>
            <a:endParaRPr lang="en-US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40985" name="Line 22"/>
          <p:cNvSpPr>
            <a:spLocks noChangeShapeType="1"/>
          </p:cNvSpPr>
          <p:nvPr/>
        </p:nvSpPr>
        <p:spPr bwMode="auto">
          <a:xfrm flipV="1">
            <a:off x="2519363" y="4727575"/>
            <a:ext cx="3657600" cy="152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0987" name="Line 24"/>
          <p:cNvSpPr>
            <a:spLocks noChangeShapeType="1"/>
          </p:cNvSpPr>
          <p:nvPr/>
        </p:nvSpPr>
        <p:spPr bwMode="auto">
          <a:xfrm flipV="1">
            <a:off x="2747963" y="5337175"/>
            <a:ext cx="3505200" cy="228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0988" name="Text Box 25"/>
          <p:cNvSpPr txBox="1">
            <a:spLocks noChangeArrowheads="1"/>
          </p:cNvSpPr>
          <p:nvPr/>
        </p:nvSpPr>
        <p:spPr bwMode="auto">
          <a:xfrm>
            <a:off x="461963" y="5408613"/>
            <a:ext cx="41148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en-US" smtClean="0">
                <a:solidFill>
                  <a:srgbClr val="000000"/>
                </a:solidFill>
                <a:cs typeface="ＭＳ Ｐゴシック" charset="0"/>
              </a:rPr>
              <a:t>In </a:t>
            </a:r>
            <a:r>
              <a:rPr lang="en-US" smtClean="0">
                <a:solidFill>
                  <a:srgbClr val="333399"/>
                </a:solidFill>
                <a:cs typeface="ＭＳ Ｐゴシック" charset="0"/>
              </a:rPr>
              <a:t>P</a:t>
            </a:r>
            <a:r>
              <a:rPr lang="en-US" smtClean="0">
                <a:solidFill>
                  <a:srgbClr val="000000"/>
                </a:solidFill>
                <a:cs typeface="ＭＳ Ｐゴシック" charset="0"/>
              </a:rPr>
              <a:t>:</a:t>
            </a:r>
          </a:p>
          <a:p>
            <a:pPr algn="l">
              <a:spcBef>
                <a:spcPct val="0"/>
              </a:spcBef>
              <a:defRPr/>
            </a:pPr>
            <a:r>
              <a:rPr lang="en-US" sz="1600" smtClean="0">
                <a:solidFill>
                  <a:srgbClr val="000000"/>
                </a:solidFill>
                <a:cs typeface="ＭＳ Ｐゴシック" charset="0"/>
              </a:rPr>
              <a:t>   sorting, shortest path, …</a:t>
            </a:r>
          </a:p>
        </p:txBody>
      </p:sp>
      <p:sp>
        <p:nvSpPr>
          <p:cNvPr id="61467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Comp. </a:t>
            </a:r>
            <a:r>
              <a:rPr lang="en-US" dirty="0" err="1" smtClean="0">
                <a:latin typeface="Arial" charset="0"/>
              </a:rPr>
              <a:t>Compl</a:t>
            </a:r>
            <a:r>
              <a:rPr lang="en-US" dirty="0" smtClean="0">
                <a:latin typeface="Arial" charset="0"/>
              </a:rPr>
              <a:t>. </a:t>
            </a:r>
            <a:r>
              <a:rPr lang="en-US" smtClean="0">
                <a:latin typeface="Arial" charset="0"/>
              </a:rPr>
              <a:t>/ Intelligence </a:t>
            </a:r>
            <a:r>
              <a:rPr lang="en-US" dirty="0">
                <a:latin typeface="Arial" charset="0"/>
              </a:rPr>
              <a:t>Hierarchy</a:t>
            </a:r>
          </a:p>
        </p:txBody>
      </p:sp>
      <p:sp>
        <p:nvSpPr>
          <p:cNvPr id="711707" name="AutoShape 27"/>
          <p:cNvSpPr>
            <a:spLocks noChangeArrowheads="1"/>
          </p:cNvSpPr>
          <p:nvPr/>
        </p:nvSpPr>
        <p:spPr bwMode="auto">
          <a:xfrm>
            <a:off x="8264525" y="1720850"/>
            <a:ext cx="266700" cy="4005263"/>
          </a:xfrm>
          <a:prstGeom prst="upArrow">
            <a:avLst>
              <a:gd name="adj1" fmla="val 50000"/>
              <a:gd name="adj2" fmla="val 254191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28627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0991" name="Text Box 28"/>
          <p:cNvSpPr txBox="1">
            <a:spLocks noChangeArrowheads="1"/>
          </p:cNvSpPr>
          <p:nvPr/>
        </p:nvSpPr>
        <p:spPr bwMode="auto">
          <a:xfrm>
            <a:off x="8032750" y="5788025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mtClean="0">
                <a:solidFill>
                  <a:srgbClr val="000000"/>
                </a:solidFill>
                <a:cs typeface="ＭＳ Ｐゴシック" charset="0"/>
              </a:rPr>
              <a:t>Easy</a:t>
            </a:r>
          </a:p>
        </p:txBody>
      </p:sp>
      <p:sp>
        <p:nvSpPr>
          <p:cNvPr id="711709" name="Text Box 29"/>
          <p:cNvSpPr txBox="1">
            <a:spLocks noChangeArrowheads="1"/>
          </p:cNvSpPr>
          <p:nvPr/>
        </p:nvSpPr>
        <p:spPr bwMode="auto">
          <a:xfrm>
            <a:off x="8045450" y="1322388"/>
            <a:ext cx="679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mtClean="0">
                <a:solidFill>
                  <a:srgbClr val="000000"/>
                </a:solidFill>
                <a:cs typeface="ＭＳ Ｐゴシック" charset="0"/>
              </a:rPr>
              <a:t>Hard</a:t>
            </a:r>
          </a:p>
        </p:txBody>
      </p:sp>
      <p:sp>
        <p:nvSpPr>
          <p:cNvPr id="40993" name="Text Box 30"/>
          <p:cNvSpPr txBox="1">
            <a:spLocks noChangeArrowheads="1"/>
          </p:cNvSpPr>
          <p:nvPr/>
        </p:nvSpPr>
        <p:spPr bwMode="auto">
          <a:xfrm>
            <a:off x="5943600" y="3352800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en-US" b="1" smtClean="0">
                <a:solidFill>
                  <a:srgbClr val="000000"/>
                </a:solidFill>
                <a:cs typeface="ＭＳ Ｐゴシック" charset="0"/>
              </a:rPr>
              <a:t>PH</a:t>
            </a:r>
          </a:p>
        </p:txBody>
      </p:sp>
      <p:sp>
        <p:nvSpPr>
          <p:cNvPr id="40994" name="Text Box 32"/>
          <p:cNvSpPr txBox="1">
            <a:spLocks noChangeArrowheads="1"/>
          </p:cNvSpPr>
          <p:nvPr/>
        </p:nvSpPr>
        <p:spPr bwMode="auto">
          <a:xfrm>
            <a:off x="5867400" y="137160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en-US" b="1" smtClean="0">
                <a:solidFill>
                  <a:srgbClr val="FFFFFF"/>
                </a:solidFill>
                <a:cs typeface="ＭＳ Ｐゴシック" charset="0"/>
              </a:rPr>
              <a:t>EXP</a:t>
            </a:r>
          </a:p>
        </p:txBody>
      </p:sp>
      <p:sp>
        <p:nvSpPr>
          <p:cNvPr id="40995" name="Freeform 33"/>
          <p:cNvSpPr>
            <a:spLocks/>
          </p:cNvSpPr>
          <p:nvPr/>
        </p:nvSpPr>
        <p:spPr bwMode="auto">
          <a:xfrm>
            <a:off x="5562600" y="1219200"/>
            <a:ext cx="1295400" cy="101600"/>
          </a:xfrm>
          <a:custGeom>
            <a:avLst/>
            <a:gdLst>
              <a:gd name="T0" fmla="*/ 0 w 1200"/>
              <a:gd name="T1" fmla="*/ 0 h 144"/>
              <a:gd name="T2" fmla="*/ 2147483647 w 1200"/>
              <a:gd name="T3" fmla="*/ 2147483647 h 144"/>
              <a:gd name="T4" fmla="*/ 2147483647 w 1200"/>
              <a:gd name="T5" fmla="*/ 2147483647 h 144"/>
              <a:gd name="T6" fmla="*/ 2147483647 w 1200"/>
              <a:gd name="T7" fmla="*/ 2147483647 h 144"/>
              <a:gd name="T8" fmla="*/ 2147483647 w 1200"/>
              <a:gd name="T9" fmla="*/ 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144"/>
              <a:gd name="T17" fmla="*/ 1200 w 1200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144">
                <a:moveTo>
                  <a:pt x="0" y="0"/>
                </a:moveTo>
                <a:cubicBezTo>
                  <a:pt x="92" y="36"/>
                  <a:pt x="184" y="72"/>
                  <a:pt x="288" y="96"/>
                </a:cubicBezTo>
                <a:cubicBezTo>
                  <a:pt x="392" y="120"/>
                  <a:pt x="512" y="144"/>
                  <a:pt x="624" y="144"/>
                </a:cubicBezTo>
                <a:cubicBezTo>
                  <a:pt x="736" y="144"/>
                  <a:pt x="864" y="120"/>
                  <a:pt x="960" y="96"/>
                </a:cubicBezTo>
                <a:cubicBezTo>
                  <a:pt x="1056" y="72"/>
                  <a:pt x="1128" y="36"/>
                  <a:pt x="1200" y="0"/>
                </a:cubicBez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0996" name="Text Box 34"/>
          <p:cNvSpPr txBox="1">
            <a:spLocks noChangeArrowheads="1"/>
          </p:cNvSpPr>
          <p:nvPr/>
        </p:nvSpPr>
        <p:spPr bwMode="auto">
          <a:xfrm>
            <a:off x="457200" y="2743200"/>
            <a:ext cx="31242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en-US" b="1" dirty="0" smtClean="0">
                <a:solidFill>
                  <a:srgbClr val="333399"/>
                </a:solidFill>
                <a:cs typeface="ＭＳ Ｐゴシック" charset="0"/>
              </a:rPr>
              <a:t>#P-complete/hard</a:t>
            </a:r>
            <a:r>
              <a:rPr lang="en-US" dirty="0" smtClean="0">
                <a:solidFill>
                  <a:srgbClr val="000000"/>
                </a:solidFill>
                <a:cs typeface="ＭＳ Ｐゴシック" charset="0"/>
              </a:rPr>
              <a:t>:</a:t>
            </a:r>
          </a:p>
          <a:p>
            <a:pPr algn="l">
              <a:spcBef>
                <a:spcPct val="0"/>
              </a:spcBef>
              <a:defRPr/>
            </a:pPr>
            <a:r>
              <a:rPr lang="en-US" dirty="0" smtClean="0">
                <a:solidFill>
                  <a:srgbClr val="000000"/>
                </a:solidFill>
                <a:cs typeface="ＭＳ Ｐゴシック" charset="0"/>
              </a:rPr>
              <a:t>   </a:t>
            </a:r>
            <a:r>
              <a:rPr lang="en-US" sz="1600" b="1" u="sng" dirty="0" smtClean="0">
                <a:solidFill>
                  <a:srgbClr val="804000"/>
                </a:solidFill>
                <a:cs typeface="ＭＳ Ｐゴシック" charset="0"/>
              </a:rPr>
              <a:t>#SAT, sampling</a:t>
            </a:r>
            <a:r>
              <a:rPr lang="en-US" sz="1600" dirty="0" smtClean="0">
                <a:solidFill>
                  <a:srgbClr val="000000"/>
                </a:solidFill>
                <a:cs typeface="ＭＳ Ｐゴシック" charset="0"/>
              </a:rPr>
              <a:t>,</a:t>
            </a:r>
            <a:br>
              <a:rPr lang="en-US" sz="1600" dirty="0" smtClean="0">
                <a:solidFill>
                  <a:srgbClr val="000000"/>
                </a:solidFill>
                <a:cs typeface="ＭＳ Ｐゴシック" charset="0"/>
              </a:rPr>
            </a:br>
            <a:r>
              <a:rPr lang="en-US" sz="1600" dirty="0" smtClean="0">
                <a:solidFill>
                  <a:srgbClr val="000000"/>
                </a:solidFill>
                <a:cs typeface="ＭＳ Ｐゴシック" charset="0"/>
              </a:rPr>
              <a:t>   </a:t>
            </a:r>
            <a:r>
              <a:rPr lang="en-US" sz="1600" b="1" i="1" dirty="0" smtClean="0">
                <a:solidFill>
                  <a:srgbClr val="FF0000"/>
                </a:solidFill>
                <a:cs typeface="ＭＳ Ｐゴシック" charset="0"/>
              </a:rPr>
              <a:t>probabilistic inference</a:t>
            </a:r>
            <a:r>
              <a:rPr lang="en-US" sz="1600" dirty="0" smtClean="0">
                <a:solidFill>
                  <a:srgbClr val="000000"/>
                </a:solidFill>
                <a:cs typeface="ＭＳ Ｐゴシック" charset="0"/>
              </a:rPr>
              <a:t>, …</a:t>
            </a:r>
            <a:endParaRPr lang="en-US" dirty="0" smtClean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40997" name="Line 35"/>
          <p:cNvSpPr>
            <a:spLocks noChangeShapeType="1"/>
          </p:cNvSpPr>
          <p:nvPr/>
        </p:nvSpPr>
        <p:spPr bwMode="auto">
          <a:xfrm flipV="1">
            <a:off x="2667000" y="2667000"/>
            <a:ext cx="3505200" cy="228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44118" y="4572000"/>
            <a:ext cx="221076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C0000"/>
                </a:solidFill>
              </a:rPr>
              <a:t>HUMANS</a:t>
            </a:r>
            <a:endParaRPr lang="en-US" sz="3600" b="1" dirty="0">
              <a:solidFill>
                <a:srgbClr val="CC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79613" y="2438400"/>
            <a:ext cx="2646954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C0000"/>
                </a:solidFill>
              </a:rPr>
              <a:t>MACHINES</a:t>
            </a:r>
            <a:endParaRPr lang="en-US" sz="3600" b="1" dirty="0">
              <a:solidFill>
                <a:srgbClr val="CC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842337"/>
            <a:ext cx="8068284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What are the consequences for human understanding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of machine intelligence?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326592"/>
      </p:ext>
    </p:extLst>
  </p:cSld>
  <p:clrMapOvr>
    <a:masterClrMapping/>
  </p:clrMapOvr>
  <p:transition advTm="13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707" grpId="0" animBg="1"/>
      <p:bldP spid="711709" grpId="0"/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1" y="304800"/>
            <a:ext cx="5257799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latin typeface="Times" pitchFamily="18" charset="0"/>
              </a:rPr>
              <a:t>Artificial Intelligence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353066"/>
            <a:ext cx="1905000" cy="228600"/>
          </a:xfrm>
          <a:noFill/>
        </p:spPr>
        <p:txBody>
          <a:bodyPr/>
          <a:lstStyle/>
          <a:p>
            <a:fld id="{CC21D7EC-8966-44D1-BAB9-53C5C36BA6B6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381000" y="1219200"/>
            <a:ext cx="83058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After a distinguished history of “overpromising,”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is finally</a:t>
            </a:r>
          </a:p>
          <a:p>
            <a:pPr lvl="1" algn="l">
              <a:spcBef>
                <a:spcPts val="600"/>
              </a:spcBef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aking real progress.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</a:t>
            </a:r>
            <a:endParaRPr lang="en-US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</a:pPr>
            <a:r>
              <a:rPr lang="en-US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1959 --- 1995: “nothing worked” </a:t>
            </a:r>
            <a:r>
              <a:rPr lang="en-US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</a:t>
            </a:r>
            <a:endParaRPr lang="en-US" sz="2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Positive trajectory started in the late 90s:</a:t>
            </a:r>
          </a:p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1997  IBM’s Deep Blue defeats Kasparov</a:t>
            </a:r>
          </a:p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2005  Stanley --- self-driving car (controlled environment)</a:t>
            </a:r>
          </a:p>
          <a:p>
            <a:pPr marL="914400" lvl="1" indent="-457200" algn="l">
              <a:spcBef>
                <a:spcPts val="600"/>
              </a:spcBef>
              <a:buAutoNum type="arabicPlain" startAt="2011"/>
            </a:pPr>
            <a:r>
              <a:rPr lang="en-US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IBM’s Watson wins Jeopardy! (question answering</a:t>
            </a:r>
            <a:r>
              <a:rPr lang="en-US" sz="2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14400" lvl="1" indent="-457200" algn="l">
              <a:spcBef>
                <a:spcPts val="600"/>
              </a:spcBef>
              <a:buAutoNum type="arabicPlain" startAt="2011"/>
            </a:pPr>
            <a:r>
              <a:rPr lang="en-US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Speech recognition via “deep learning” (Geoff Hinton)</a:t>
            </a:r>
          </a:p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2014  Computer vision is starting to work (deep learning)</a:t>
            </a:r>
          </a:p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2015  Microsoft demos real-time translation (speech to speech)</a:t>
            </a:r>
          </a:p>
          <a:p>
            <a:pPr marL="914400" lvl="1" indent="-457200" algn="l">
              <a:spcBef>
                <a:spcPts val="600"/>
              </a:spcBef>
              <a:buAutoNum type="arabicPlain" startAt="2016"/>
            </a:pPr>
            <a:r>
              <a:rPr lang="en-US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Google’s </a:t>
            </a:r>
            <a:r>
              <a:rPr lang="en-US" sz="22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AlphaGo</a:t>
            </a:r>
            <a:r>
              <a:rPr lang="en-US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defeats Lee </a:t>
            </a:r>
            <a:r>
              <a:rPr lang="en-US" sz="22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Sedol</a:t>
            </a:r>
            <a:r>
              <a:rPr lang="en-US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2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AlphaGoZero</a:t>
            </a:r>
            <a:r>
              <a:rPr lang="en-US" sz="2200" b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!!</a:t>
            </a:r>
            <a:endParaRPr lang="en-US" sz="2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>
              <a:spcBef>
                <a:spcPts val="600"/>
              </a:spcBef>
              <a:buAutoNum type="arabicPlain" startAt="2016"/>
            </a:pPr>
            <a:r>
              <a:rPr lang="en-US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Watson technology automates </a:t>
            </a:r>
            <a:r>
              <a:rPr lang="en-US" sz="2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30 mid-level office insurance claim workers, </a:t>
            </a:r>
            <a:r>
              <a:rPr lang="en-US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Japan.</a:t>
            </a:r>
            <a:endParaRPr lang="en-US" sz="2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>
              <a:spcBef>
                <a:spcPts val="600"/>
              </a:spcBef>
              <a:buAutoNum type="arabicPlain" startAt="2016"/>
            </a:pPr>
            <a:endParaRPr lang="en-US" sz="22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3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467600" cy="762000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" pitchFamily="18" charset="0"/>
              </a:rPr>
              <a:t>The Emergence of Artificial Intelligence</a:t>
            </a:r>
            <a:endParaRPr lang="en-US" sz="2800" dirty="0" smtClean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353066"/>
            <a:ext cx="1905000" cy="228600"/>
          </a:xfrm>
          <a:noFill/>
        </p:spPr>
        <p:txBody>
          <a:bodyPr/>
          <a:lstStyle/>
          <a:p>
            <a:fld id="{CC21D7EC-8966-44D1-BAB9-53C5C36BA6B6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152400" y="1918424"/>
            <a:ext cx="8839200" cy="333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I   </a:t>
            </a:r>
            <a:r>
              <a:rPr lang="en-US" sz="2200" b="1" i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Emergence of 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(semi-)intelligent autonomous</a:t>
            </a:r>
            <a:r>
              <a:rPr lang="en-US" sz="2200" b="1" i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systems in society</a:t>
            </a:r>
          </a:p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2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200" b="1" dirty="0" smtClean="0">
                <a:solidFill>
                  <a:srgbClr val="BBE0E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--- Self-driving cars and trucks. Autonomous drones</a:t>
            </a:r>
          </a:p>
          <a:p>
            <a:pPr lvl="1" algn="l">
              <a:spcBef>
                <a:spcPts val="600"/>
              </a:spcBef>
            </a:pPr>
            <a:r>
              <a:rPr lang="en-US" sz="2200" b="1" dirty="0">
                <a:solidFill>
                  <a:srgbClr val="BBE0E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BBE0E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(surveillance and other). Fully autonomous trading systems.</a:t>
            </a:r>
          </a:p>
          <a:p>
            <a:pPr lvl="1" algn="l">
              <a:spcBef>
                <a:spcPts val="600"/>
              </a:spcBef>
            </a:pPr>
            <a:r>
              <a:rPr lang="en-US" sz="2200" b="1" dirty="0">
                <a:solidFill>
                  <a:srgbClr val="BBE0E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BBE0E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Household and service robots. Intelligent assistants.         </a:t>
            </a:r>
          </a:p>
          <a:p>
            <a:pPr lvl="1" algn="l">
              <a:spcBef>
                <a:spcPts val="600"/>
              </a:spcBef>
            </a:pPr>
            <a:endParaRPr lang="en-US" sz="2200" b="1" dirty="0" smtClean="0">
              <a:solidFill>
                <a:srgbClr val="2D2D8A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II  </a:t>
            </a:r>
            <a:r>
              <a:rPr lang="en-US" sz="2200" b="1" i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Shift of AI research from 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academic</a:t>
            </a:r>
            <a:r>
              <a:rPr lang="en-US" sz="2200" b="1" i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real-world </a:t>
            </a:r>
          </a:p>
          <a:p>
            <a:pPr lvl="1" algn="l">
              <a:spcBef>
                <a:spcPts val="600"/>
              </a:spcBef>
            </a:pP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200" b="1" dirty="0" smtClean="0">
                <a:solidFill>
                  <a:srgbClr val="BBE0E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--- Enabled by qualitative change in the field, driven by “Deep</a:t>
            </a:r>
          </a:p>
          <a:p>
            <a:pPr lvl="1" algn="l">
              <a:spcBef>
                <a:spcPts val="600"/>
              </a:spcBef>
            </a:pPr>
            <a:r>
              <a:rPr lang="en-US" sz="2200" b="1" dirty="0">
                <a:solidFill>
                  <a:srgbClr val="BBE0E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BBE0E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200" b="1" dirty="0">
                <a:solidFill>
                  <a:srgbClr val="BBE0E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200" b="1" dirty="0" smtClean="0">
                <a:solidFill>
                  <a:srgbClr val="BBE0E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earning” / Big Data. </a:t>
            </a:r>
            <a:endParaRPr lang="en-US" sz="2200" b="1" i="1" dirty="0" smtClean="0">
              <a:solidFill>
                <a:srgbClr val="BBE0E3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82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1" y="76200"/>
            <a:ext cx="5257799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latin typeface="Times" pitchFamily="18" charset="0"/>
              </a:rPr>
              <a:t>Reasons for Dramatic Progress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353066"/>
            <a:ext cx="1905000" cy="228600"/>
          </a:xfrm>
          <a:noFill/>
        </p:spPr>
        <p:txBody>
          <a:bodyPr/>
          <a:lstStyle/>
          <a:p>
            <a:fld id="{CC21D7EC-8966-44D1-BAB9-53C5C36BA6B6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152400" y="533400"/>
            <a:ext cx="8839200" cy="617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--- series of events</a:t>
            </a:r>
          </a:p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--- main one: 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machine perception </a:t>
            </a:r>
            <a:r>
              <a:rPr lang="en-US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is starting to work (finally!)</a:t>
            </a:r>
          </a:p>
          <a:p>
            <a:pPr lvl="1" algn="l">
              <a:spcBef>
                <a:spcPts val="600"/>
              </a:spcBef>
            </a:pPr>
            <a:r>
              <a:rPr lang="en-US" sz="22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	systems are starting to 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“hear” </a:t>
            </a:r>
            <a:r>
              <a:rPr lang="en-US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“see”</a:t>
            </a:r>
            <a:r>
              <a:rPr lang="en-US" sz="22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after “only” 50+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yrs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or research…</a:t>
            </a:r>
          </a:p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--- dramatic change: lots of AI techniques </a:t>
            </a:r>
            <a:r>
              <a:rPr lang="en-US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(reasoning, search,</a:t>
            </a:r>
          </a:p>
          <a:p>
            <a:pPr lvl="1" algn="l">
              <a:spcBef>
                <a:spcPts val="600"/>
              </a:spcBef>
            </a:pPr>
            <a:r>
              <a:rPr lang="en-US" sz="2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reinforcement learning, planning, decision theoretic</a:t>
            </a:r>
          </a:p>
          <a:p>
            <a:pPr lvl="1" algn="l">
              <a:spcBef>
                <a:spcPts val="600"/>
              </a:spcBef>
            </a:pPr>
            <a:r>
              <a:rPr lang="en-US" sz="2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methods) </a:t>
            </a:r>
            <a:r>
              <a:rPr lang="en-US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were developed assuming perceptual inputs were</a:t>
            </a:r>
          </a:p>
          <a:p>
            <a:pPr lvl="1" algn="l">
              <a:spcBef>
                <a:spcPts val="600"/>
              </a:spcBef>
            </a:pPr>
            <a:r>
              <a:rPr lang="en-US" sz="22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      “somehow” provided to the system. But, e.g., robots could</a:t>
            </a:r>
          </a:p>
          <a:p>
            <a:pPr lvl="1" algn="l">
              <a:spcBef>
                <a:spcPts val="600"/>
              </a:spcBef>
            </a:pPr>
            <a:r>
              <a:rPr lang="en-US" sz="22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      not really see or hear anything…</a:t>
            </a:r>
          </a:p>
          <a:p>
            <a:pPr lvl="1" algn="l">
              <a:spcBef>
                <a:spcPts val="600"/>
              </a:spcBef>
            </a:pPr>
            <a:r>
              <a:rPr lang="en-US" sz="22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 		</a:t>
            </a:r>
            <a:r>
              <a:rPr lang="en-US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(e.g. 2005 Stanley car  drove around “blind”, </a:t>
            </a:r>
            <a:r>
              <a:rPr lang="en-US" sz="2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Thrun</a:t>
            </a:r>
            <a:r>
              <a:rPr lang="en-US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algn="l">
              <a:spcBef>
                <a:spcPts val="600"/>
              </a:spcBef>
            </a:pPr>
            <a:r>
              <a:rPr lang="en-US" sz="22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Now, we can use output from a perceptual system and</a:t>
            </a:r>
          </a:p>
          <a:p>
            <a:pPr lvl="1" algn="l">
              <a:spcBef>
                <a:spcPts val="600"/>
              </a:spcBef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leverage a broad range of existing AI techniques.</a:t>
            </a:r>
          </a:p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	Our systems are finally becoming “grounded in (our) world</a:t>
            </a:r>
            <a:r>
              <a:rPr lang="en-US" sz="22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1" algn="l">
              <a:spcBef>
                <a:spcPts val="600"/>
              </a:spcBef>
            </a:pPr>
            <a:r>
              <a:rPr lang="en-US" sz="22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	Already: </a:t>
            </a:r>
            <a:r>
              <a:rPr lang="en-US" sz="22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super-human face recognition (Facebook)</a:t>
            </a:r>
          </a:p>
          <a:p>
            <a:pPr lvl="1" algn="l">
              <a:spcBef>
                <a:spcPts val="600"/>
              </a:spcBef>
            </a:pPr>
            <a:r>
              <a:rPr lang="en-US" sz="22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                                  super-human traffic sign recognition (</a:t>
            </a:r>
            <a:r>
              <a:rPr lang="en-US" sz="2200" b="1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Nvidia</a:t>
            </a:r>
            <a:r>
              <a:rPr lang="en-US" sz="22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1200" y="1371600"/>
            <a:ext cx="5105400" cy="381000"/>
          </a:xfrm>
          <a:prstGeom prst="rect">
            <a:avLst/>
          </a:prstGeom>
          <a:solidFill>
            <a:schemeClr val="accent1">
              <a:lumMod val="50000"/>
              <a:alpha val="37000"/>
            </a:schemeClr>
          </a:solidFill>
          <a:ln w="127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98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07B9C-BBD8-4580-BC01-966426B9A2D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76200"/>
            <a:ext cx="5921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Computer vision / Image Processing ca. 2005</a:t>
            </a:r>
            <a:endParaRPr lang="en-US" sz="2000" b="1" dirty="0">
              <a:solidFill>
                <a:srgbClr val="FF66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533400"/>
            <a:ext cx="6680200" cy="2781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505200"/>
            <a:ext cx="6654800" cy="2451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23106" y="6096000"/>
            <a:ext cx="196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Processed image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5009" y="2895600"/>
            <a:ext cx="1852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(human labeled)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5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07B9C-BBD8-4580-BC01-966426B9A2D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246"/>
            <a:ext cx="9144000" cy="47845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0559" y="5486400"/>
            <a:ext cx="154475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err="1" smtClean="0">
                <a:solidFill>
                  <a:srgbClr val="000000"/>
                </a:solidFill>
              </a:rPr>
              <a:t>Nvidia</a:t>
            </a:r>
            <a:r>
              <a:rPr lang="en-US" dirty="0" smtClean="0">
                <a:solidFill>
                  <a:srgbClr val="000000"/>
                </a:solidFill>
              </a:rPr>
              <a:t> 2016;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Mobileye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0535" y="5562600"/>
            <a:ext cx="59759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Statistical model (neural net) trained on &gt;1M images;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Models with &gt; 500K parameters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Requires GPU power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63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07B9C-BBD8-4580-BC01-966426B9A2D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53047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317" y="6019800"/>
            <a:ext cx="8081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Real-time tracking of environment (360 degrees/ 50+m) and decision making.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9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1" y="152400"/>
            <a:ext cx="5943599" cy="5334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  <a:latin typeface="Times" pitchFamily="18" charset="0"/>
              </a:rPr>
              <a:t>F</a:t>
            </a:r>
            <a:r>
              <a:rPr lang="en-US" sz="2800" dirty="0" smtClean="0">
                <a:solidFill>
                  <a:srgbClr val="FF0000"/>
                </a:solidFill>
                <a:latin typeface="Times" pitchFamily="18" charset="0"/>
              </a:rPr>
              <a:t>actors in accelerated progress, cont.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353066"/>
            <a:ext cx="1905000" cy="228600"/>
          </a:xfrm>
          <a:noFill/>
        </p:spPr>
        <p:txBody>
          <a:bodyPr/>
          <a:lstStyle/>
          <a:p>
            <a:fld id="{CC21D7EC-8966-44D1-BAB9-53C5C36BA6B6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0" y="1219200"/>
            <a:ext cx="91440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l">
              <a:spcBef>
                <a:spcPts val="600"/>
              </a:spcBef>
            </a:pPr>
            <a:r>
              <a:rPr lang="en-US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--- deep learning / deep neural nets</a:t>
            </a:r>
          </a:p>
          <a:p>
            <a:pPr lvl="1" algn="l">
              <a:spcBef>
                <a:spcPts val="600"/>
              </a:spcBef>
            </a:pPr>
            <a:r>
              <a:rPr lang="en-US" sz="22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success is evidence in support of the “hardware hypothesis”</a:t>
            </a:r>
          </a:p>
          <a:p>
            <a:pPr lvl="1" algn="l">
              <a:spcBef>
                <a:spcPts val="600"/>
              </a:spcBef>
            </a:pPr>
            <a:r>
              <a:rPr lang="en-US" sz="22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                  (</a:t>
            </a:r>
            <a:r>
              <a:rPr lang="en-US" sz="2200" b="1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Moravec</a:t>
            </a:r>
            <a:r>
              <a:rPr lang="en-US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) (*)</a:t>
            </a:r>
          </a:p>
          <a:p>
            <a:pPr lvl="1" algn="l">
              <a:spcBef>
                <a:spcPts val="600"/>
              </a:spcBef>
            </a:pPr>
            <a:r>
              <a:rPr lang="en-US" sz="22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b="1" i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core neural net ideas from mid 1980s</a:t>
            </a:r>
          </a:p>
          <a:p>
            <a:pPr lvl="1" algn="l">
              <a:spcBef>
                <a:spcPts val="600"/>
              </a:spcBef>
            </a:pPr>
            <a:r>
              <a:rPr lang="en-US" sz="22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	needed: several orders of magnitude increase</a:t>
            </a:r>
          </a:p>
          <a:p>
            <a:pPr lvl="1" algn="l">
              <a:spcBef>
                <a:spcPts val="600"/>
              </a:spcBef>
            </a:pPr>
            <a:r>
              <a:rPr lang="en-US" sz="22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		in computational power and data</a:t>
            </a:r>
          </a:p>
          <a:p>
            <a:pPr lvl="1" algn="l">
              <a:spcBef>
                <a:spcPts val="600"/>
              </a:spcBef>
            </a:pPr>
            <a:r>
              <a:rPr lang="en-US" sz="22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(aside: this advance was not anticipated/predicted </a:t>
            </a:r>
            <a:r>
              <a:rPr lang="en-US" sz="2000" b="1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at all</a:t>
            </a:r>
            <a:r>
              <a:rPr lang="en-US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 algn="l">
              <a:spcBef>
                <a:spcPts val="600"/>
              </a:spcBef>
            </a:pPr>
            <a:r>
              <a:rPr lang="en-US" sz="2000" b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	many AI/ML researchers had moved away from neural nets…)</a:t>
            </a:r>
          </a:p>
          <a:p>
            <a:pPr lvl="1" algn="l">
              <a:spcBef>
                <a:spcPts val="600"/>
              </a:spcBef>
            </a:pPr>
            <a:endParaRPr lang="en-US" sz="2000" b="1" dirty="0" smtClean="0">
              <a:solidFill>
                <a:srgbClr val="2D2D8A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spcBef>
                <a:spcPts val="6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BIG DATA!</a:t>
            </a:r>
          </a:p>
          <a:p>
            <a:pPr lvl="1" algn="l">
              <a:spcBef>
                <a:spcPts val="600"/>
              </a:spcBef>
            </a:pPr>
            <a:endParaRPr lang="en-US" sz="2200" b="1" dirty="0" smtClean="0">
              <a:solidFill>
                <a:srgbClr val="2D2D8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49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Computer vs. Brain</a:t>
            </a:r>
          </a:p>
        </p:txBody>
      </p:sp>
      <p:sp>
        <p:nvSpPr>
          <p:cNvPr id="24578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>
              <a:latin typeface="Arial" charset="0"/>
            </a:endParaRPr>
          </a:p>
        </p:txBody>
      </p:sp>
      <p:pic>
        <p:nvPicPr>
          <p:cNvPr id="24579" name="Picture 1028" descr="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84847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858000" y="1981200"/>
            <a:ext cx="204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u="none" dirty="0"/>
              <a:t>approx. </a:t>
            </a:r>
            <a:r>
              <a:rPr lang="en-US" u="none" dirty="0" smtClean="0"/>
              <a:t>2025</a:t>
            </a:r>
            <a:endParaRPr lang="en-US" u="none" dirty="0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277100" y="2514600"/>
            <a:ext cx="18986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800" u="none"/>
              <a:t>Current:</a:t>
            </a:r>
          </a:p>
          <a:p>
            <a:pPr>
              <a:spcBef>
                <a:spcPct val="0"/>
              </a:spcBef>
            </a:pPr>
            <a:r>
              <a:rPr lang="en-US" sz="1800" u="none"/>
              <a:t>Nvidia: tesla</a:t>
            </a:r>
          </a:p>
          <a:p>
            <a:pPr>
              <a:spcBef>
                <a:spcPct val="0"/>
              </a:spcBef>
            </a:pPr>
            <a:r>
              <a:rPr lang="en-US" sz="1800" u="none"/>
              <a:t>personal super-</a:t>
            </a:r>
          </a:p>
          <a:p>
            <a:pPr>
              <a:spcBef>
                <a:spcPct val="0"/>
              </a:spcBef>
            </a:pPr>
            <a:r>
              <a:rPr lang="en-US" sz="1800" u="none"/>
              <a:t>computer</a:t>
            </a:r>
          </a:p>
          <a:p>
            <a:pPr>
              <a:spcBef>
                <a:spcPct val="0"/>
              </a:spcBef>
            </a:pPr>
            <a:r>
              <a:rPr lang="en-US" sz="1800" u="none"/>
              <a:t>1000 cores</a:t>
            </a:r>
          </a:p>
          <a:p>
            <a:pPr>
              <a:spcBef>
                <a:spcPct val="0"/>
              </a:spcBef>
            </a:pPr>
            <a:r>
              <a:rPr lang="en-US" sz="1800" u="none"/>
              <a:t>4 teraflop</a:t>
            </a:r>
          </a:p>
        </p:txBody>
      </p:sp>
    </p:spTree>
    <p:extLst>
      <p:ext uri="{BB962C8B-B14F-4D97-AF65-F5344CB8AC3E}">
        <p14:creationId xmlns:p14="http://schemas.microsoft.com/office/powerpoint/2010/main" val="37351739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TAS Slides(WB)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ITAS Slides(WB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 smtClean="0">
            <a:ln>
              <a:noFill/>
            </a:ln>
            <a:solidFill>
              <a:srgbClr val="063DE8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 smtClean="0">
            <a:ln>
              <a:noFill/>
            </a:ln>
            <a:solidFill>
              <a:srgbClr val="063DE8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TAS Slides(WB)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AS Slides(WB)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42102</TotalTime>
  <Words>601</Words>
  <Application>Microsoft Macintosh PowerPoint</Application>
  <PresentationFormat>On-screen Show (4:3)</PresentationFormat>
  <Paragraphs>173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ＭＳ Ｐゴシック</vt:lpstr>
      <vt:lpstr>Times</vt:lpstr>
      <vt:lpstr>Times New Roman</vt:lpstr>
      <vt:lpstr>Wingdings</vt:lpstr>
      <vt:lpstr>Arial</vt:lpstr>
      <vt:lpstr>Blank Presentation</vt:lpstr>
      <vt:lpstr>3_Blank Presentation</vt:lpstr>
      <vt:lpstr>1_Blank Presentation</vt:lpstr>
      <vt:lpstr>1_ITAS Slides(WB)</vt:lpstr>
      <vt:lpstr>Emergence of Intelligent Machines: Challenges and Opportunities</vt:lpstr>
      <vt:lpstr>Artificial Intelligence</vt:lpstr>
      <vt:lpstr>The Emergence of Artificial Intelligence</vt:lpstr>
      <vt:lpstr>Reasons for Dramatic Progress</vt:lpstr>
      <vt:lpstr>PowerPoint Presentation</vt:lpstr>
      <vt:lpstr>PowerPoint Presentation</vt:lpstr>
      <vt:lpstr>PowerPoint Presentation</vt:lpstr>
      <vt:lpstr>Factors in accelerated progress, cont.</vt:lpstr>
      <vt:lpstr>Computer vs. Brain</vt:lpstr>
      <vt:lpstr>Progress, cont.</vt:lpstr>
      <vt:lpstr>PowerPoint Presentation</vt:lpstr>
      <vt:lpstr>Next Phase</vt:lpstr>
      <vt:lpstr>What We Can’t Do Yet</vt:lpstr>
      <vt:lpstr>PowerPoint Presentation</vt:lpstr>
      <vt:lpstr>Comp. Compl. / Intelligence Hierarchy</vt:lpstr>
    </vt:vector>
  </TitlesOfParts>
  <Company>Cornell University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Streamlined Search to Effective Constructive Procedures</dc:title>
  <dc:creator>Ronan Le Bras</dc:creator>
  <cp:lastModifiedBy>Bart Selman</cp:lastModifiedBy>
  <cp:revision>1898</cp:revision>
  <cp:lastPrinted>2007-07-22T18:23:54Z</cp:lastPrinted>
  <dcterms:created xsi:type="dcterms:W3CDTF">2005-11-14T06:00:09Z</dcterms:created>
  <dcterms:modified xsi:type="dcterms:W3CDTF">2018-02-14T20:19:38Z</dcterms:modified>
</cp:coreProperties>
</file>